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diagrams/layout4.xml" ContentType="application/vnd.openxmlformats-officedocument.drawingml.diagramLayout+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layout2.xml" ContentType="application/vnd.openxmlformats-officedocument.drawingml.diagramLayout+xml"/>
  <Override PartName="/ppt/notesSlides/notesSlide20.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slides/slide8.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5"/>
  </p:notesMasterIdLst>
  <p:sldIdLst>
    <p:sldId id="256" r:id="rId2"/>
    <p:sldId id="266" r:id="rId3"/>
    <p:sldId id="306" r:id="rId4"/>
    <p:sldId id="307" r:id="rId5"/>
    <p:sldId id="308" r:id="rId6"/>
    <p:sldId id="309" r:id="rId7"/>
    <p:sldId id="267" r:id="rId8"/>
    <p:sldId id="268" r:id="rId9"/>
    <p:sldId id="269" r:id="rId10"/>
    <p:sldId id="270" r:id="rId11"/>
    <p:sldId id="272" r:id="rId12"/>
    <p:sldId id="274" r:id="rId13"/>
    <p:sldId id="275" r:id="rId14"/>
    <p:sldId id="292" r:id="rId15"/>
    <p:sldId id="293" r:id="rId16"/>
    <p:sldId id="294" r:id="rId17"/>
    <p:sldId id="295" r:id="rId18"/>
    <p:sldId id="283" r:id="rId19"/>
    <p:sldId id="284" r:id="rId20"/>
    <p:sldId id="285" r:id="rId21"/>
    <p:sldId id="286" r:id="rId22"/>
    <p:sldId id="299" r:id="rId23"/>
    <p:sldId id="271" r:id="rId24"/>
    <p:sldId id="300" r:id="rId25"/>
    <p:sldId id="303" r:id="rId26"/>
    <p:sldId id="296" r:id="rId27"/>
    <p:sldId id="297" r:id="rId28"/>
    <p:sldId id="298" r:id="rId29"/>
    <p:sldId id="302" r:id="rId30"/>
    <p:sldId id="287" r:id="rId31"/>
    <p:sldId id="288" r:id="rId32"/>
    <p:sldId id="289" r:id="rId33"/>
    <p:sldId id="264"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901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740" y="-6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620E0E-4D08-48C9-B23B-23B62CE7F92E}"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8A44869B-0971-43BA-95CA-D5EB81C3FAA9}">
      <dgm:prSet phldrT="[Text]"/>
      <dgm:spPr/>
      <dgm:t>
        <a:bodyPr/>
        <a:lstStyle/>
        <a:p>
          <a:r>
            <a:rPr lang="en-US" sz="2000" dirty="0">
              <a:latin typeface="Georgia" charset="0"/>
            </a:rPr>
            <a:t>SLA’s will be set up with Amazon, PostreSQL, Cabforce and iDashboard </a:t>
          </a:r>
        </a:p>
      </dgm:t>
    </dgm:pt>
    <dgm:pt modelId="{41B99808-35A7-461B-9C3F-7B7D06A09957}" type="parTrans" cxnId="{11738313-87D6-40DB-B1EE-BFEC6F248260}">
      <dgm:prSet/>
      <dgm:spPr/>
    </dgm:pt>
    <dgm:pt modelId="{B5F704B3-8E09-4556-9FD8-5CCD8E355BB0}" type="sibTrans" cxnId="{11738313-87D6-40DB-B1EE-BFEC6F248260}">
      <dgm:prSet/>
      <dgm:spPr/>
    </dgm:pt>
    <dgm:pt modelId="{F99A91BC-4E1B-49CF-BF5C-14F18FF000DA}">
      <dgm:prSet phldrT="[Text]"/>
      <dgm:spPr/>
      <dgm:t>
        <a:bodyPr/>
        <a:lstStyle/>
        <a:p>
          <a:r>
            <a:rPr lang="en-US" sz="2000" dirty="0">
              <a:latin typeface="Georgia" charset="0"/>
            </a:rPr>
            <a:t>The service desk will also be part of the support for Utopia </a:t>
          </a:r>
        </a:p>
      </dgm:t>
    </dgm:pt>
    <dgm:pt modelId="{5C92FE8B-5DF4-4DF9-B262-8223B7A4675A}" type="parTrans" cxnId="{EC55EA2C-F394-4703-A4EB-BEEA130F5A7E}">
      <dgm:prSet/>
      <dgm:spPr/>
    </dgm:pt>
    <dgm:pt modelId="{E0F73866-67E1-4157-A076-2C5CAB3547E8}" type="sibTrans" cxnId="{EC55EA2C-F394-4703-A4EB-BEEA130F5A7E}">
      <dgm:prSet/>
      <dgm:spPr/>
    </dgm:pt>
    <dgm:pt modelId="{5F946F58-ADE8-4831-8C19-5987871E2E6A}">
      <dgm:prSet phldrT="[Text]"/>
      <dgm:spPr/>
      <dgm:t>
        <a:bodyPr/>
        <a:lstStyle/>
        <a:p>
          <a:r>
            <a:rPr lang="en-US" sz="2000" dirty="0">
              <a:latin typeface="Georgia" charset="0"/>
            </a:rPr>
            <a:t>Change control processes will be integrated with the DE group </a:t>
          </a:r>
        </a:p>
      </dgm:t>
    </dgm:pt>
    <dgm:pt modelId="{1C3228C2-5E1F-4939-B6BC-D2EB75AF8AF9}" type="parTrans" cxnId="{52FB2E49-281A-423A-83B6-B50152DF7C96}">
      <dgm:prSet/>
      <dgm:spPr/>
    </dgm:pt>
    <dgm:pt modelId="{5B5C79F6-A63E-44C9-8D76-8F61104CBBC0}" type="sibTrans" cxnId="{52FB2E49-281A-423A-83B6-B50152DF7C96}">
      <dgm:prSet/>
      <dgm:spPr/>
    </dgm:pt>
    <dgm:pt modelId="{DA0EF0ED-F98B-46F0-A0E2-8B162DA4A2B9}">
      <dgm:prSet phldrT="[Text]"/>
      <dgm:spPr/>
      <dgm:t>
        <a:bodyPr/>
        <a:lstStyle/>
        <a:p>
          <a:r>
            <a:rPr lang="en-US" dirty="0">
              <a:latin typeface="Georgia" charset="0"/>
            </a:rPr>
            <a:t>Ownership lies with the internal IT Desktop Engineering group within the City of Boston </a:t>
          </a:r>
          <a:endParaRPr lang="en-US" dirty="0"/>
        </a:p>
      </dgm:t>
    </dgm:pt>
    <dgm:pt modelId="{05F85BEB-067B-40CE-A619-DBD8B516CC2B}" type="parTrans" cxnId="{B5ADA3F1-E87D-4CDB-A973-DE82EF3C6BA6}">
      <dgm:prSet/>
      <dgm:spPr/>
    </dgm:pt>
    <dgm:pt modelId="{C5FF2A41-94EA-4DA2-A0B9-C2FE2DBA2522}" type="sibTrans" cxnId="{B5ADA3F1-E87D-4CDB-A973-DE82EF3C6BA6}">
      <dgm:prSet/>
      <dgm:spPr/>
    </dgm:pt>
    <dgm:pt modelId="{361FCAF1-3B46-426B-94CC-F64D7573D0DC}" type="pres">
      <dgm:prSet presAssocID="{13620E0E-4D08-48C9-B23B-23B62CE7F92E}" presName="Name0" presStyleCnt="0">
        <dgm:presLayoutVars>
          <dgm:dir/>
          <dgm:resizeHandles val="exact"/>
        </dgm:presLayoutVars>
      </dgm:prSet>
      <dgm:spPr/>
      <dgm:t>
        <a:bodyPr/>
        <a:lstStyle/>
        <a:p>
          <a:endParaRPr lang="en-US"/>
        </a:p>
      </dgm:t>
    </dgm:pt>
    <dgm:pt modelId="{53FD805F-7643-4BC2-946D-67BBBD02386A}" type="pres">
      <dgm:prSet presAssocID="{DA0EF0ED-F98B-46F0-A0E2-8B162DA4A2B9}" presName="node" presStyleLbl="node1" presStyleIdx="0" presStyleCnt="4">
        <dgm:presLayoutVars>
          <dgm:bulletEnabled val="1"/>
        </dgm:presLayoutVars>
      </dgm:prSet>
      <dgm:spPr/>
      <dgm:t>
        <a:bodyPr/>
        <a:lstStyle/>
        <a:p>
          <a:endParaRPr lang="en-US"/>
        </a:p>
      </dgm:t>
    </dgm:pt>
    <dgm:pt modelId="{3ACBBBBA-83E9-4A45-B9D2-58D5926B0365}" type="pres">
      <dgm:prSet presAssocID="{C5FF2A41-94EA-4DA2-A0B9-C2FE2DBA2522}" presName="sibTrans" presStyleCnt="0"/>
      <dgm:spPr/>
    </dgm:pt>
    <dgm:pt modelId="{7D07E7EE-15F0-47C2-AC8D-E16EC52E2D29}" type="pres">
      <dgm:prSet presAssocID="{5F946F58-ADE8-4831-8C19-5987871E2E6A}" presName="node" presStyleLbl="node1" presStyleIdx="1" presStyleCnt="4">
        <dgm:presLayoutVars>
          <dgm:bulletEnabled val="1"/>
        </dgm:presLayoutVars>
      </dgm:prSet>
      <dgm:spPr/>
      <dgm:t>
        <a:bodyPr/>
        <a:lstStyle/>
        <a:p>
          <a:endParaRPr lang="en-US"/>
        </a:p>
      </dgm:t>
    </dgm:pt>
    <dgm:pt modelId="{7D5F9B4D-DB0E-4525-B07D-29E1C28BBAD3}" type="pres">
      <dgm:prSet presAssocID="{5B5C79F6-A63E-44C9-8D76-8F61104CBBC0}" presName="sibTrans" presStyleCnt="0"/>
      <dgm:spPr/>
    </dgm:pt>
    <dgm:pt modelId="{8231D6CF-95F8-41EB-BB23-3016769AD8AC}" type="pres">
      <dgm:prSet presAssocID="{F99A91BC-4E1B-49CF-BF5C-14F18FF000DA}" presName="node" presStyleLbl="node1" presStyleIdx="2" presStyleCnt="4">
        <dgm:presLayoutVars>
          <dgm:bulletEnabled val="1"/>
        </dgm:presLayoutVars>
      </dgm:prSet>
      <dgm:spPr/>
      <dgm:t>
        <a:bodyPr/>
        <a:lstStyle/>
        <a:p>
          <a:endParaRPr lang="en-US"/>
        </a:p>
      </dgm:t>
    </dgm:pt>
    <dgm:pt modelId="{A140DB90-B53D-4440-A41C-C5EFE0DF72CC}" type="pres">
      <dgm:prSet presAssocID="{E0F73866-67E1-4157-A076-2C5CAB3547E8}" presName="sibTrans" presStyleCnt="0"/>
      <dgm:spPr/>
    </dgm:pt>
    <dgm:pt modelId="{F67AEBD3-2B1F-4A07-AE28-BCE280D52F3D}" type="pres">
      <dgm:prSet presAssocID="{8A44869B-0971-43BA-95CA-D5EB81C3FAA9}" presName="node" presStyleLbl="node1" presStyleIdx="3" presStyleCnt="4">
        <dgm:presLayoutVars>
          <dgm:bulletEnabled val="1"/>
        </dgm:presLayoutVars>
      </dgm:prSet>
      <dgm:spPr/>
      <dgm:t>
        <a:bodyPr/>
        <a:lstStyle/>
        <a:p>
          <a:endParaRPr lang="en-US"/>
        </a:p>
      </dgm:t>
    </dgm:pt>
  </dgm:ptLst>
  <dgm:cxnLst>
    <dgm:cxn modelId="{8464EE2C-DA02-458E-BFE1-E3B05E3D358E}" type="presOf" srcId="{DA0EF0ED-F98B-46F0-A0E2-8B162DA4A2B9}" destId="{53FD805F-7643-4BC2-946D-67BBBD02386A}" srcOrd="0" destOrd="0" presId="urn:microsoft.com/office/officeart/2005/8/layout/hList6"/>
    <dgm:cxn modelId="{66FF3CF6-28C1-416A-AEF0-3D6EE5623D80}" type="presOf" srcId="{8A44869B-0971-43BA-95CA-D5EB81C3FAA9}" destId="{F67AEBD3-2B1F-4A07-AE28-BCE280D52F3D}" srcOrd="0" destOrd="0" presId="urn:microsoft.com/office/officeart/2005/8/layout/hList6"/>
    <dgm:cxn modelId="{E7C89128-187D-4B88-937C-A94BE74885B3}" type="presOf" srcId="{F99A91BC-4E1B-49CF-BF5C-14F18FF000DA}" destId="{8231D6CF-95F8-41EB-BB23-3016769AD8AC}" srcOrd="0" destOrd="0" presId="urn:microsoft.com/office/officeart/2005/8/layout/hList6"/>
    <dgm:cxn modelId="{D75357E9-911E-4F37-B93A-03B482F0B8AB}" type="presOf" srcId="{13620E0E-4D08-48C9-B23B-23B62CE7F92E}" destId="{361FCAF1-3B46-426B-94CC-F64D7573D0DC}" srcOrd="0" destOrd="0" presId="urn:microsoft.com/office/officeart/2005/8/layout/hList6"/>
    <dgm:cxn modelId="{52FB2E49-281A-423A-83B6-B50152DF7C96}" srcId="{13620E0E-4D08-48C9-B23B-23B62CE7F92E}" destId="{5F946F58-ADE8-4831-8C19-5987871E2E6A}" srcOrd="1" destOrd="0" parTransId="{1C3228C2-5E1F-4939-B6BC-D2EB75AF8AF9}" sibTransId="{5B5C79F6-A63E-44C9-8D76-8F61104CBBC0}"/>
    <dgm:cxn modelId="{EC55EA2C-F394-4703-A4EB-BEEA130F5A7E}" srcId="{13620E0E-4D08-48C9-B23B-23B62CE7F92E}" destId="{F99A91BC-4E1B-49CF-BF5C-14F18FF000DA}" srcOrd="2" destOrd="0" parTransId="{5C92FE8B-5DF4-4DF9-B262-8223B7A4675A}" sibTransId="{E0F73866-67E1-4157-A076-2C5CAB3547E8}"/>
    <dgm:cxn modelId="{11BF5237-6247-40A7-A0D8-E88859712763}" type="presOf" srcId="{5F946F58-ADE8-4831-8C19-5987871E2E6A}" destId="{7D07E7EE-15F0-47C2-AC8D-E16EC52E2D29}" srcOrd="0" destOrd="0" presId="urn:microsoft.com/office/officeart/2005/8/layout/hList6"/>
    <dgm:cxn modelId="{11738313-87D6-40DB-B1EE-BFEC6F248260}" srcId="{13620E0E-4D08-48C9-B23B-23B62CE7F92E}" destId="{8A44869B-0971-43BA-95CA-D5EB81C3FAA9}" srcOrd="3" destOrd="0" parTransId="{41B99808-35A7-461B-9C3F-7B7D06A09957}" sibTransId="{B5F704B3-8E09-4556-9FD8-5CCD8E355BB0}"/>
    <dgm:cxn modelId="{B5ADA3F1-E87D-4CDB-A973-DE82EF3C6BA6}" srcId="{13620E0E-4D08-48C9-B23B-23B62CE7F92E}" destId="{DA0EF0ED-F98B-46F0-A0E2-8B162DA4A2B9}" srcOrd="0" destOrd="0" parTransId="{05F85BEB-067B-40CE-A619-DBD8B516CC2B}" sibTransId="{C5FF2A41-94EA-4DA2-A0B9-C2FE2DBA2522}"/>
    <dgm:cxn modelId="{63554E86-46C6-4F62-A3DD-2090057B3D2F}" type="presParOf" srcId="{361FCAF1-3B46-426B-94CC-F64D7573D0DC}" destId="{53FD805F-7643-4BC2-946D-67BBBD02386A}" srcOrd="0" destOrd="0" presId="urn:microsoft.com/office/officeart/2005/8/layout/hList6"/>
    <dgm:cxn modelId="{85D78650-1E07-4555-BFE0-BEE0138F28EC}" type="presParOf" srcId="{361FCAF1-3B46-426B-94CC-F64D7573D0DC}" destId="{3ACBBBBA-83E9-4A45-B9D2-58D5926B0365}" srcOrd="1" destOrd="0" presId="urn:microsoft.com/office/officeart/2005/8/layout/hList6"/>
    <dgm:cxn modelId="{B60B5922-84E9-4A4B-85DF-D980B352B393}" type="presParOf" srcId="{361FCAF1-3B46-426B-94CC-F64D7573D0DC}" destId="{7D07E7EE-15F0-47C2-AC8D-E16EC52E2D29}" srcOrd="2" destOrd="0" presId="urn:microsoft.com/office/officeart/2005/8/layout/hList6"/>
    <dgm:cxn modelId="{21275A17-60D9-4F10-AE5F-18A025431BED}" type="presParOf" srcId="{361FCAF1-3B46-426B-94CC-F64D7573D0DC}" destId="{7D5F9B4D-DB0E-4525-B07D-29E1C28BBAD3}" srcOrd="3" destOrd="0" presId="urn:microsoft.com/office/officeart/2005/8/layout/hList6"/>
    <dgm:cxn modelId="{8AE399C2-6D81-480D-BF2F-A4C342A04BF5}" type="presParOf" srcId="{361FCAF1-3B46-426B-94CC-F64D7573D0DC}" destId="{8231D6CF-95F8-41EB-BB23-3016769AD8AC}" srcOrd="4" destOrd="0" presId="urn:microsoft.com/office/officeart/2005/8/layout/hList6"/>
    <dgm:cxn modelId="{667A64B0-30C9-4C26-914B-899849B9A131}" type="presParOf" srcId="{361FCAF1-3B46-426B-94CC-F64D7573D0DC}" destId="{A140DB90-B53D-4440-A41C-C5EFE0DF72CC}" srcOrd="5" destOrd="0" presId="urn:microsoft.com/office/officeart/2005/8/layout/hList6"/>
    <dgm:cxn modelId="{E44149AA-AB8D-400E-95E6-5E6332C974E8}" type="presParOf" srcId="{361FCAF1-3B46-426B-94CC-F64D7573D0DC}" destId="{F67AEBD3-2B1F-4A07-AE28-BCE280D52F3D}" srcOrd="6" destOrd="0" presId="urn:microsoft.com/office/officeart/2005/8/layout/hList6"/>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3D7C65-D669-4009-AE7D-B120CF9A05D2}" type="doc">
      <dgm:prSet loTypeId="urn:microsoft.com/office/officeart/2005/8/layout/hList1" loCatId="list" qsTypeId="urn:microsoft.com/office/officeart/2005/8/quickstyle/simple1" qsCatId="simple" csTypeId="urn:microsoft.com/office/officeart/2005/8/colors/colorful1#3" csCatId="colorful" phldr="1"/>
      <dgm:spPr/>
    </dgm:pt>
    <dgm:pt modelId="{411388A2-6A9E-4FD5-8B8C-08C4A5A1F450}">
      <dgm:prSet phldrT="[Text]"/>
      <dgm:spPr/>
      <dgm:t>
        <a:bodyPr/>
        <a:lstStyle/>
        <a:p>
          <a:r>
            <a:rPr lang="en-US" dirty="0"/>
            <a:t>Security Patch</a:t>
          </a:r>
        </a:p>
      </dgm:t>
    </dgm:pt>
    <dgm:pt modelId="{9EDD79C3-0DCA-4BBA-8B2C-AAE6D753B187}" type="parTrans" cxnId="{7EE3ECD6-7837-4F5F-9D6B-58C43F4B9D0E}">
      <dgm:prSet/>
      <dgm:spPr/>
    </dgm:pt>
    <dgm:pt modelId="{AFAE53DF-BFEE-4F05-A40F-390C8E301F70}" type="sibTrans" cxnId="{7EE3ECD6-7837-4F5F-9D6B-58C43F4B9D0E}">
      <dgm:prSet/>
      <dgm:spPr/>
    </dgm:pt>
    <dgm:pt modelId="{AE933984-C23D-4EB4-B94F-6D11DFC2E276}">
      <dgm:prSet phldrT="[Text]"/>
      <dgm:spPr/>
      <dgm:t>
        <a:bodyPr/>
        <a:lstStyle/>
        <a:p>
          <a:r>
            <a:rPr lang="en-US" dirty="0" err="1"/>
            <a:t>Status</a:t>
          </a:r>
          <a:endParaRPr lang="en-US" dirty="0"/>
        </a:p>
      </dgm:t>
    </dgm:pt>
    <dgm:pt modelId="{B74BFDCC-0F43-4F03-BD5D-672525747C15}" type="parTrans" cxnId="{5AB59B3D-9D04-469E-8AFD-D75B5A96FC7E}">
      <dgm:prSet/>
      <dgm:spPr/>
    </dgm:pt>
    <dgm:pt modelId="{0A2024B9-6F77-4290-B5F5-2E574C7D2787}" type="sibTrans" cxnId="{5AB59B3D-9D04-469E-8AFD-D75B5A96FC7E}">
      <dgm:prSet/>
      <dgm:spPr/>
    </dgm:pt>
    <dgm:pt modelId="{B1817B7F-3425-4C7B-9746-0BAF938672A5}">
      <dgm:prSet phldrT="[Text]"/>
      <dgm:spPr/>
      <dgm:t>
        <a:bodyPr/>
        <a:lstStyle/>
        <a:p>
          <a:r>
            <a:rPr lang="en-US" dirty="0"/>
            <a:t>Change Activity</a:t>
          </a:r>
        </a:p>
      </dgm:t>
    </dgm:pt>
    <dgm:pt modelId="{E0260D79-FFB6-47E8-8D9F-0161612309E4}" type="parTrans" cxnId="{BA1C9F50-D7A9-476F-9908-874C53CFB5B5}">
      <dgm:prSet/>
      <dgm:spPr/>
    </dgm:pt>
    <dgm:pt modelId="{5C3CAED8-F53D-44F4-A9D6-14F99AB2AB80}" type="sibTrans" cxnId="{BA1C9F50-D7A9-476F-9908-874C53CFB5B5}">
      <dgm:prSet/>
      <dgm:spPr/>
    </dgm:pt>
    <dgm:pt modelId="{584B9188-E82D-4547-A6DF-4F63CE317A6F}">
      <dgm:prSet phldrT="[Text]"/>
      <dgm:spPr/>
      <dgm:t>
        <a:bodyPr/>
        <a:lstStyle/>
        <a:p>
          <a:r>
            <a:rPr lang="en-US" dirty="0"/>
            <a:t>Test</a:t>
          </a:r>
        </a:p>
      </dgm:t>
    </dgm:pt>
    <dgm:pt modelId="{0A107F04-F90B-4AD5-B8FD-5FB5B7D517A0}" type="parTrans" cxnId="{4701571C-57D0-4F3C-8BF7-EB50C4A109CE}">
      <dgm:prSet/>
      <dgm:spPr/>
    </dgm:pt>
    <dgm:pt modelId="{8FE2B8BD-285C-4A7E-B553-E6E5475472A7}" type="sibTrans" cxnId="{4701571C-57D0-4F3C-8BF7-EB50C4A109CE}">
      <dgm:prSet/>
      <dgm:spPr/>
    </dgm:pt>
    <dgm:pt modelId="{77FC6830-895A-4F76-8959-EC7B3B63CF7E}">
      <dgm:prSet phldrT="[Text]"/>
      <dgm:spPr/>
      <dgm:t>
        <a:bodyPr/>
        <a:lstStyle/>
        <a:p>
          <a:r>
            <a:rPr lang="en-US" sz="2600" dirty="0"/>
            <a:t>Security vulnerability</a:t>
          </a:r>
        </a:p>
      </dgm:t>
    </dgm:pt>
    <dgm:pt modelId="{A488E8E6-0177-4653-8078-CB0A378BA192}" type="parTrans" cxnId="{00CC3AF4-07BC-4B51-8305-F54780596CC6}">
      <dgm:prSet/>
      <dgm:spPr/>
    </dgm:pt>
    <dgm:pt modelId="{58CDA825-8F03-4CC6-8B1D-21CF921902E8}" type="sibTrans" cxnId="{00CC3AF4-07BC-4B51-8305-F54780596CC6}">
      <dgm:prSet/>
      <dgm:spPr/>
    </dgm:pt>
    <dgm:pt modelId="{A16AD019-0FB7-4A75-9DA7-C23677A8FEB6}">
      <dgm:prSet phldrT="[Text]"/>
      <dgm:spPr/>
      <dgm:t>
        <a:bodyPr/>
        <a:lstStyle/>
        <a:p>
          <a:r>
            <a:rPr lang="en-US" sz="2600" dirty="0"/>
            <a:t>CentOS service pack</a:t>
          </a:r>
        </a:p>
      </dgm:t>
    </dgm:pt>
    <dgm:pt modelId="{1392D44A-45A3-4B9F-9111-0B0F302BF65F}" type="parTrans" cxnId="{E6965DEF-D0DF-4954-847B-6ADB6F95C2FD}">
      <dgm:prSet/>
      <dgm:spPr/>
    </dgm:pt>
    <dgm:pt modelId="{CD2EC522-31EC-4F50-B5E2-2E4C97DE6BEA}" type="sibTrans" cxnId="{E6965DEF-D0DF-4954-847B-6ADB6F95C2FD}">
      <dgm:prSet/>
      <dgm:spPr/>
    </dgm:pt>
    <dgm:pt modelId="{8F421955-6A45-4F76-9C60-D9C3387473F0}">
      <dgm:prSet phldrT="[Text]"/>
      <dgm:spPr/>
      <dgm:t>
        <a:bodyPr/>
        <a:lstStyle/>
        <a:p>
          <a:r>
            <a:rPr lang="en-US" sz="2600" dirty="0"/>
            <a:t>Development environment</a:t>
          </a:r>
        </a:p>
      </dgm:t>
    </dgm:pt>
    <dgm:pt modelId="{A11844A9-5FED-4F2D-AC26-9ABDB8D7DB0B}" type="parTrans" cxnId="{DA6C19D6-D579-4911-A2EA-71EB0F09F4FA}">
      <dgm:prSet/>
      <dgm:spPr/>
    </dgm:pt>
    <dgm:pt modelId="{87E9D313-0E8D-46B8-B2C7-879B51FEB665}" type="sibTrans" cxnId="{DA6C19D6-D579-4911-A2EA-71EB0F09F4FA}">
      <dgm:prSet/>
      <dgm:spPr/>
    </dgm:pt>
    <dgm:pt modelId="{3706AEC1-8247-4187-B880-0E7CE990B332}">
      <dgm:prSet phldrT="[Text]"/>
      <dgm:spPr/>
      <dgm:t>
        <a:bodyPr/>
        <a:lstStyle/>
        <a:p>
          <a:r>
            <a:rPr lang="en-US" sz="2600" dirty="0"/>
            <a:t>Monthly change control</a:t>
          </a:r>
        </a:p>
      </dgm:t>
    </dgm:pt>
    <dgm:pt modelId="{CC360500-12EB-4438-B694-917571BE62C3}" type="parTrans" cxnId="{DC1F7A2B-15C2-42ED-BC50-A772CE08866A}">
      <dgm:prSet/>
      <dgm:spPr/>
    </dgm:pt>
    <dgm:pt modelId="{095E4B31-068F-43EB-A539-5A4AB7C342F2}" type="sibTrans" cxnId="{DC1F7A2B-15C2-42ED-BC50-A772CE08866A}">
      <dgm:prSet/>
      <dgm:spPr/>
    </dgm:pt>
    <dgm:pt modelId="{E1B61524-590A-47F4-B1D2-2DD81CA74BFB}">
      <dgm:prSet phldrT="[Text]"/>
      <dgm:spPr/>
      <dgm:t>
        <a:bodyPr/>
        <a:lstStyle/>
        <a:p>
          <a:r>
            <a:rPr lang="en-US" sz="2600" dirty="0"/>
            <a:t>Emergency change control</a:t>
          </a:r>
        </a:p>
      </dgm:t>
    </dgm:pt>
    <dgm:pt modelId="{B5063761-F505-4BD9-86A2-464013DCA812}" type="parTrans" cxnId="{F01C6DCA-CC23-4775-AE49-773DD81E8478}">
      <dgm:prSet/>
      <dgm:spPr/>
    </dgm:pt>
    <dgm:pt modelId="{1AB8C3E9-5D4F-4661-9D53-25C982294A3F}" type="sibTrans" cxnId="{F01C6DCA-CC23-4775-AE49-773DD81E8478}">
      <dgm:prSet/>
      <dgm:spPr/>
    </dgm:pt>
    <dgm:pt modelId="{ABB65BAA-ACC2-4E84-8AD5-FC270F22DFFD}">
      <dgm:prSet phldrT="[Text]"/>
      <dgm:spPr/>
      <dgm:t>
        <a:bodyPr/>
        <a:lstStyle/>
        <a:p>
          <a:r>
            <a:rPr lang="en-US" sz="2600" dirty="0"/>
            <a:t>Out of band </a:t>
          </a:r>
        </a:p>
      </dgm:t>
    </dgm:pt>
    <dgm:pt modelId="{1E6DC6CE-66FB-4400-9ACB-5779458362C7}" type="parTrans" cxnId="{718DE38A-DEE7-4B7E-9F59-1C3EB1544699}">
      <dgm:prSet/>
      <dgm:spPr/>
    </dgm:pt>
    <dgm:pt modelId="{85600D29-BABB-4517-8F32-1D2CF3D7799F}" type="sibTrans" cxnId="{718DE38A-DEE7-4B7E-9F59-1C3EB1544699}">
      <dgm:prSet/>
      <dgm:spPr/>
    </dgm:pt>
    <dgm:pt modelId="{37A63509-0B26-4039-85A4-28F6C06D424A}">
      <dgm:prSet phldrT="[Text]"/>
      <dgm:spPr/>
      <dgm:t>
        <a:bodyPr/>
        <a:lstStyle/>
        <a:p>
          <a:r>
            <a:rPr lang="en-US" sz="2600" dirty="0" err="1"/>
            <a:t>Backout plan</a:t>
          </a:r>
          <a:endParaRPr lang="en-US" sz="2600" dirty="0"/>
        </a:p>
      </dgm:t>
    </dgm:pt>
    <dgm:pt modelId="{5070FCE8-96D1-4F17-B70A-0F6AB1846929}" type="parTrans" cxnId="{2D7B96BE-CF65-4F61-857C-DB58DA9FE3EF}">
      <dgm:prSet/>
      <dgm:spPr/>
    </dgm:pt>
    <dgm:pt modelId="{0F6D232E-49ED-4611-9B7D-5CFBE0570985}" type="sibTrans" cxnId="{2D7B96BE-CF65-4F61-857C-DB58DA9FE3EF}">
      <dgm:prSet/>
      <dgm:spPr/>
    </dgm:pt>
    <dgm:pt modelId="{E690D78D-1FE8-4CA2-977D-529098A1E368}" type="pres">
      <dgm:prSet presAssocID="{663D7C65-D669-4009-AE7D-B120CF9A05D2}" presName="Name0" presStyleCnt="0">
        <dgm:presLayoutVars>
          <dgm:dir/>
          <dgm:animLvl val="lvl"/>
          <dgm:resizeHandles val="exact"/>
        </dgm:presLayoutVars>
      </dgm:prSet>
      <dgm:spPr/>
    </dgm:pt>
    <dgm:pt modelId="{AD3ED5A7-0B93-40CC-815E-501872DDDBE1}" type="pres">
      <dgm:prSet presAssocID="{411388A2-6A9E-4FD5-8B8C-08C4A5A1F450}" presName="composite" presStyleCnt="0"/>
      <dgm:spPr/>
    </dgm:pt>
    <dgm:pt modelId="{3F25E64D-AEAF-4573-B581-78ECD1DEC586}" type="pres">
      <dgm:prSet presAssocID="{411388A2-6A9E-4FD5-8B8C-08C4A5A1F450}" presName="parTx" presStyleLbl="alignNode1" presStyleIdx="0" presStyleCnt="4">
        <dgm:presLayoutVars>
          <dgm:chMax val="0"/>
          <dgm:chPref val="0"/>
          <dgm:bulletEnabled val="1"/>
        </dgm:presLayoutVars>
      </dgm:prSet>
      <dgm:spPr/>
      <dgm:t>
        <a:bodyPr/>
        <a:lstStyle/>
        <a:p>
          <a:endParaRPr lang="en-US"/>
        </a:p>
      </dgm:t>
    </dgm:pt>
    <dgm:pt modelId="{87A1D0DE-4097-4770-8CB8-2A8C7443D285}" type="pres">
      <dgm:prSet presAssocID="{411388A2-6A9E-4FD5-8B8C-08C4A5A1F450}" presName="desTx" presStyleLbl="alignAccFollowNode1" presStyleIdx="0" presStyleCnt="4">
        <dgm:presLayoutVars>
          <dgm:bulletEnabled val="1"/>
        </dgm:presLayoutVars>
      </dgm:prSet>
      <dgm:spPr/>
      <dgm:t>
        <a:bodyPr/>
        <a:lstStyle/>
        <a:p>
          <a:endParaRPr lang="en-US"/>
        </a:p>
      </dgm:t>
    </dgm:pt>
    <dgm:pt modelId="{83C46C1B-8844-47A4-BD28-7F41FE1626FA}" type="pres">
      <dgm:prSet presAssocID="{AFAE53DF-BFEE-4F05-A40F-390C8E301F70}" presName="space" presStyleCnt="0"/>
      <dgm:spPr/>
    </dgm:pt>
    <dgm:pt modelId="{B24F1A71-6EAF-4CA7-9BB0-84B7ACBB5CD5}" type="pres">
      <dgm:prSet presAssocID="{584B9188-E82D-4547-A6DF-4F63CE317A6F}" presName="composite" presStyleCnt="0"/>
      <dgm:spPr/>
    </dgm:pt>
    <dgm:pt modelId="{37953A63-DE09-4BE2-8C32-D0FE9C886B1B}" type="pres">
      <dgm:prSet presAssocID="{584B9188-E82D-4547-A6DF-4F63CE317A6F}" presName="parTx" presStyleLbl="alignNode1" presStyleIdx="1" presStyleCnt="4">
        <dgm:presLayoutVars>
          <dgm:chMax val="0"/>
          <dgm:chPref val="0"/>
          <dgm:bulletEnabled val="1"/>
        </dgm:presLayoutVars>
      </dgm:prSet>
      <dgm:spPr/>
      <dgm:t>
        <a:bodyPr/>
        <a:lstStyle/>
        <a:p>
          <a:endParaRPr lang="en-US"/>
        </a:p>
      </dgm:t>
    </dgm:pt>
    <dgm:pt modelId="{942C0C01-C056-4A87-A651-D13ECB3644F2}" type="pres">
      <dgm:prSet presAssocID="{584B9188-E82D-4547-A6DF-4F63CE317A6F}" presName="desTx" presStyleLbl="alignAccFollowNode1" presStyleIdx="1" presStyleCnt="4">
        <dgm:presLayoutVars>
          <dgm:bulletEnabled val="1"/>
        </dgm:presLayoutVars>
      </dgm:prSet>
      <dgm:spPr/>
      <dgm:t>
        <a:bodyPr/>
        <a:lstStyle/>
        <a:p>
          <a:endParaRPr lang="en-US"/>
        </a:p>
      </dgm:t>
    </dgm:pt>
    <dgm:pt modelId="{12E60CB7-91C7-4AB6-AC3C-AC4275728E06}" type="pres">
      <dgm:prSet presAssocID="{8FE2B8BD-285C-4A7E-B553-E6E5475472A7}" presName="space" presStyleCnt="0"/>
      <dgm:spPr/>
    </dgm:pt>
    <dgm:pt modelId="{F49FA4D7-31EF-43C6-B08C-8A2A617CCF10}" type="pres">
      <dgm:prSet presAssocID="{B1817B7F-3425-4C7B-9746-0BAF938672A5}" presName="composite" presStyleCnt="0"/>
      <dgm:spPr/>
    </dgm:pt>
    <dgm:pt modelId="{214ABA76-A97E-487F-A87A-105FD53F719A}" type="pres">
      <dgm:prSet presAssocID="{B1817B7F-3425-4C7B-9746-0BAF938672A5}" presName="parTx" presStyleLbl="alignNode1" presStyleIdx="2" presStyleCnt="4">
        <dgm:presLayoutVars>
          <dgm:chMax val="0"/>
          <dgm:chPref val="0"/>
          <dgm:bulletEnabled val="1"/>
        </dgm:presLayoutVars>
      </dgm:prSet>
      <dgm:spPr/>
      <dgm:t>
        <a:bodyPr/>
        <a:lstStyle/>
        <a:p>
          <a:endParaRPr lang="en-US"/>
        </a:p>
      </dgm:t>
    </dgm:pt>
    <dgm:pt modelId="{8E3D361D-A613-48E9-A938-BCDC740E2FC7}" type="pres">
      <dgm:prSet presAssocID="{B1817B7F-3425-4C7B-9746-0BAF938672A5}" presName="desTx" presStyleLbl="alignAccFollowNode1" presStyleIdx="2" presStyleCnt="4">
        <dgm:presLayoutVars>
          <dgm:bulletEnabled val="1"/>
        </dgm:presLayoutVars>
      </dgm:prSet>
      <dgm:spPr/>
      <dgm:t>
        <a:bodyPr/>
        <a:lstStyle/>
        <a:p>
          <a:endParaRPr lang="en-US"/>
        </a:p>
      </dgm:t>
    </dgm:pt>
    <dgm:pt modelId="{C796386C-967F-4777-8FDA-1901381C7EF5}" type="pres">
      <dgm:prSet presAssocID="{5C3CAED8-F53D-44F4-A9D6-14F99AB2AB80}" presName="space" presStyleCnt="0"/>
      <dgm:spPr/>
    </dgm:pt>
    <dgm:pt modelId="{A47F14E5-FEF7-432F-9F91-4693427DE76C}" type="pres">
      <dgm:prSet presAssocID="{AE933984-C23D-4EB4-B94F-6D11DFC2E276}" presName="composite" presStyleCnt="0"/>
      <dgm:spPr/>
    </dgm:pt>
    <dgm:pt modelId="{6331A265-0D60-44A6-9B05-CF32CEBF4BB0}" type="pres">
      <dgm:prSet presAssocID="{AE933984-C23D-4EB4-B94F-6D11DFC2E276}" presName="parTx" presStyleLbl="alignNode1" presStyleIdx="3" presStyleCnt="4">
        <dgm:presLayoutVars>
          <dgm:chMax val="0"/>
          <dgm:chPref val="0"/>
          <dgm:bulletEnabled val="1"/>
        </dgm:presLayoutVars>
      </dgm:prSet>
      <dgm:spPr/>
      <dgm:t>
        <a:bodyPr/>
        <a:lstStyle/>
        <a:p>
          <a:endParaRPr lang="en-US"/>
        </a:p>
      </dgm:t>
    </dgm:pt>
    <dgm:pt modelId="{93CCB2B5-8C3D-4A0B-8E53-1268ADE4552B}" type="pres">
      <dgm:prSet presAssocID="{AE933984-C23D-4EB4-B94F-6D11DFC2E276}" presName="desTx" presStyleLbl="alignAccFollowNode1" presStyleIdx="3" presStyleCnt="4">
        <dgm:presLayoutVars>
          <dgm:bulletEnabled val="1"/>
        </dgm:presLayoutVars>
      </dgm:prSet>
      <dgm:spPr/>
      <dgm:t>
        <a:bodyPr/>
        <a:lstStyle/>
        <a:p>
          <a:endParaRPr lang="en-US"/>
        </a:p>
      </dgm:t>
    </dgm:pt>
  </dgm:ptLst>
  <dgm:cxnLst>
    <dgm:cxn modelId="{6EE1D2F9-2156-442E-AEF7-30F072705DE8}" type="presOf" srcId="{584B9188-E82D-4547-A6DF-4F63CE317A6F}" destId="{37953A63-DE09-4BE2-8C32-D0FE9C886B1B}" srcOrd="0" destOrd="0" presId="urn:microsoft.com/office/officeart/2005/8/layout/hList1"/>
    <dgm:cxn modelId="{4701571C-57D0-4F3C-8BF7-EB50C4A109CE}" srcId="{663D7C65-D669-4009-AE7D-B120CF9A05D2}" destId="{584B9188-E82D-4547-A6DF-4F63CE317A6F}" srcOrd="1" destOrd="0" parTransId="{0A107F04-F90B-4AD5-B8FD-5FB5B7D517A0}" sibTransId="{8FE2B8BD-285C-4A7E-B553-E6E5475472A7}"/>
    <dgm:cxn modelId="{E6965DEF-D0DF-4954-847B-6ADB6F95C2FD}" srcId="{411388A2-6A9E-4FD5-8B8C-08C4A5A1F450}" destId="{A16AD019-0FB7-4A75-9DA7-C23677A8FEB6}" srcOrd="1" destOrd="0" parTransId="{1392D44A-45A3-4B9F-9111-0B0F302BF65F}" sibTransId="{CD2EC522-31EC-4F50-B5E2-2E4C97DE6BEA}"/>
    <dgm:cxn modelId="{B2BDE70E-576B-4AA9-8DBF-3D728B4DF010}" type="presOf" srcId="{A16AD019-0FB7-4A75-9DA7-C23677A8FEB6}" destId="{87A1D0DE-4097-4770-8CB8-2A8C7443D285}" srcOrd="0" destOrd="1" presId="urn:microsoft.com/office/officeart/2005/8/layout/hList1"/>
    <dgm:cxn modelId="{DC1F7A2B-15C2-42ED-BC50-A772CE08866A}" srcId="{B1817B7F-3425-4C7B-9746-0BAF938672A5}" destId="{3706AEC1-8247-4187-B880-0E7CE990B332}" srcOrd="0" destOrd="0" parTransId="{CC360500-12EB-4438-B694-917571BE62C3}" sibTransId="{095E4B31-068F-43EB-A539-5A4AB7C342F2}"/>
    <dgm:cxn modelId="{A52CF70F-EF9C-43A3-85E0-234CAA7086DB}" type="presOf" srcId="{ABB65BAA-ACC2-4E84-8AD5-FC270F22DFFD}" destId="{8E3D361D-A613-48E9-A938-BCDC740E2FC7}" srcOrd="0" destOrd="2" presId="urn:microsoft.com/office/officeart/2005/8/layout/hList1"/>
    <dgm:cxn modelId="{3B89711A-216A-401A-B09F-B72B2A823647}" type="presOf" srcId="{AE933984-C23D-4EB4-B94F-6D11DFC2E276}" destId="{6331A265-0D60-44A6-9B05-CF32CEBF4BB0}" srcOrd="0" destOrd="0" presId="urn:microsoft.com/office/officeart/2005/8/layout/hList1"/>
    <dgm:cxn modelId="{D573762B-20ED-4CC6-AEDB-A7DD671EEC3E}" type="presOf" srcId="{77FC6830-895A-4F76-8959-EC7B3B63CF7E}" destId="{87A1D0DE-4097-4770-8CB8-2A8C7443D285}" srcOrd="0" destOrd="0" presId="urn:microsoft.com/office/officeart/2005/8/layout/hList1"/>
    <dgm:cxn modelId="{1DD5C2B0-54AD-45D1-B931-202589DEC304}" type="presOf" srcId="{411388A2-6A9E-4FD5-8B8C-08C4A5A1F450}" destId="{3F25E64D-AEAF-4573-B581-78ECD1DEC586}" srcOrd="0" destOrd="0" presId="urn:microsoft.com/office/officeart/2005/8/layout/hList1"/>
    <dgm:cxn modelId="{F01C6DCA-CC23-4775-AE49-773DD81E8478}" srcId="{B1817B7F-3425-4C7B-9746-0BAF938672A5}" destId="{E1B61524-590A-47F4-B1D2-2DD81CA74BFB}" srcOrd="1" destOrd="0" parTransId="{B5063761-F505-4BD9-86A2-464013DCA812}" sibTransId="{1AB8C3E9-5D4F-4661-9D53-25C982294A3F}"/>
    <dgm:cxn modelId="{BA1C9F50-D7A9-476F-9908-874C53CFB5B5}" srcId="{663D7C65-D669-4009-AE7D-B120CF9A05D2}" destId="{B1817B7F-3425-4C7B-9746-0BAF938672A5}" srcOrd="2" destOrd="0" parTransId="{E0260D79-FFB6-47E8-8D9F-0161612309E4}" sibTransId="{5C3CAED8-F53D-44F4-A9D6-14F99AB2AB80}"/>
    <dgm:cxn modelId="{7EE3ECD6-7837-4F5F-9D6B-58C43F4B9D0E}" srcId="{663D7C65-D669-4009-AE7D-B120CF9A05D2}" destId="{411388A2-6A9E-4FD5-8B8C-08C4A5A1F450}" srcOrd="0" destOrd="0" parTransId="{9EDD79C3-0DCA-4BBA-8B2C-AAE6D753B187}" sibTransId="{AFAE53DF-BFEE-4F05-A40F-390C8E301F70}"/>
    <dgm:cxn modelId="{00CC3AF4-07BC-4B51-8305-F54780596CC6}" srcId="{411388A2-6A9E-4FD5-8B8C-08C4A5A1F450}" destId="{77FC6830-895A-4F76-8959-EC7B3B63CF7E}" srcOrd="0" destOrd="0" parTransId="{A488E8E6-0177-4653-8078-CB0A378BA192}" sibTransId="{58CDA825-8F03-4CC6-8B1D-21CF921902E8}"/>
    <dgm:cxn modelId="{718DE38A-DEE7-4B7E-9F59-1C3EB1544699}" srcId="{B1817B7F-3425-4C7B-9746-0BAF938672A5}" destId="{ABB65BAA-ACC2-4E84-8AD5-FC270F22DFFD}" srcOrd="2" destOrd="0" parTransId="{1E6DC6CE-66FB-4400-9ACB-5779458362C7}" sibTransId="{85600D29-BABB-4517-8F32-1D2CF3D7799F}"/>
    <dgm:cxn modelId="{060C6115-15C9-464F-8B02-1BA5A17A9A6F}" type="presOf" srcId="{E1B61524-590A-47F4-B1D2-2DD81CA74BFB}" destId="{8E3D361D-A613-48E9-A938-BCDC740E2FC7}" srcOrd="0" destOrd="1" presId="urn:microsoft.com/office/officeart/2005/8/layout/hList1"/>
    <dgm:cxn modelId="{2D7B96BE-CF65-4F61-857C-DB58DA9FE3EF}" srcId="{AE933984-C23D-4EB4-B94F-6D11DFC2E276}" destId="{37A63509-0B26-4039-85A4-28F6C06D424A}" srcOrd="0" destOrd="0" parTransId="{5070FCE8-96D1-4F17-B70A-0F6AB1846929}" sibTransId="{0F6D232E-49ED-4611-9B7D-5CFBE0570985}"/>
    <dgm:cxn modelId="{DA6C19D6-D579-4911-A2EA-71EB0F09F4FA}" srcId="{584B9188-E82D-4547-A6DF-4F63CE317A6F}" destId="{8F421955-6A45-4F76-9C60-D9C3387473F0}" srcOrd="0" destOrd="0" parTransId="{A11844A9-5FED-4F2D-AC26-9ABDB8D7DB0B}" sibTransId="{87E9D313-0E8D-46B8-B2C7-879B51FEB665}"/>
    <dgm:cxn modelId="{EE0BA78B-11D4-48C0-A1EE-3B822DC1E86C}" type="presOf" srcId="{3706AEC1-8247-4187-B880-0E7CE990B332}" destId="{8E3D361D-A613-48E9-A938-BCDC740E2FC7}" srcOrd="0" destOrd="0" presId="urn:microsoft.com/office/officeart/2005/8/layout/hList1"/>
    <dgm:cxn modelId="{D5CFF6C7-FC9F-41FB-BE2E-50D1E08C7F5C}" type="presOf" srcId="{663D7C65-D669-4009-AE7D-B120CF9A05D2}" destId="{E690D78D-1FE8-4CA2-977D-529098A1E368}" srcOrd="0" destOrd="0" presId="urn:microsoft.com/office/officeart/2005/8/layout/hList1"/>
    <dgm:cxn modelId="{5AB59B3D-9D04-469E-8AFD-D75B5A96FC7E}" srcId="{663D7C65-D669-4009-AE7D-B120CF9A05D2}" destId="{AE933984-C23D-4EB4-B94F-6D11DFC2E276}" srcOrd="3" destOrd="0" parTransId="{B74BFDCC-0F43-4F03-BD5D-672525747C15}" sibTransId="{0A2024B9-6F77-4290-B5F5-2E574C7D2787}"/>
    <dgm:cxn modelId="{E3072107-DF1E-4E78-A7EB-12D78CE310D8}" type="presOf" srcId="{8F421955-6A45-4F76-9C60-D9C3387473F0}" destId="{942C0C01-C056-4A87-A651-D13ECB3644F2}" srcOrd="0" destOrd="0" presId="urn:microsoft.com/office/officeart/2005/8/layout/hList1"/>
    <dgm:cxn modelId="{D8D3A290-1135-4E1A-8861-CCBD05F09984}" type="presOf" srcId="{37A63509-0B26-4039-85A4-28F6C06D424A}" destId="{93CCB2B5-8C3D-4A0B-8E53-1268ADE4552B}" srcOrd="0" destOrd="0" presId="urn:microsoft.com/office/officeart/2005/8/layout/hList1"/>
    <dgm:cxn modelId="{3358C844-58A7-49A8-AF5D-3710EF7A04BC}" type="presOf" srcId="{B1817B7F-3425-4C7B-9746-0BAF938672A5}" destId="{214ABA76-A97E-487F-A87A-105FD53F719A}" srcOrd="0" destOrd="0" presId="urn:microsoft.com/office/officeart/2005/8/layout/hList1"/>
    <dgm:cxn modelId="{31A90F5F-6691-4A3C-B2A9-2F9B91EED49F}" type="presParOf" srcId="{E690D78D-1FE8-4CA2-977D-529098A1E368}" destId="{AD3ED5A7-0B93-40CC-815E-501872DDDBE1}" srcOrd="0" destOrd="0" presId="urn:microsoft.com/office/officeart/2005/8/layout/hList1"/>
    <dgm:cxn modelId="{91676A0F-C696-44C8-BACC-193487C52273}" type="presParOf" srcId="{AD3ED5A7-0B93-40CC-815E-501872DDDBE1}" destId="{3F25E64D-AEAF-4573-B581-78ECD1DEC586}" srcOrd="0" destOrd="0" presId="urn:microsoft.com/office/officeart/2005/8/layout/hList1"/>
    <dgm:cxn modelId="{CB9CC4C4-0166-4EDC-8710-9220C533E6A0}" type="presParOf" srcId="{AD3ED5A7-0B93-40CC-815E-501872DDDBE1}" destId="{87A1D0DE-4097-4770-8CB8-2A8C7443D285}" srcOrd="1" destOrd="0" presId="urn:microsoft.com/office/officeart/2005/8/layout/hList1"/>
    <dgm:cxn modelId="{E624D53C-A476-4695-9516-623885FC588F}" type="presParOf" srcId="{E690D78D-1FE8-4CA2-977D-529098A1E368}" destId="{83C46C1B-8844-47A4-BD28-7F41FE1626FA}" srcOrd="1" destOrd="0" presId="urn:microsoft.com/office/officeart/2005/8/layout/hList1"/>
    <dgm:cxn modelId="{C9D4F0E8-28EE-442A-816F-6D66BD00622A}" type="presParOf" srcId="{E690D78D-1FE8-4CA2-977D-529098A1E368}" destId="{B24F1A71-6EAF-4CA7-9BB0-84B7ACBB5CD5}" srcOrd="2" destOrd="0" presId="urn:microsoft.com/office/officeart/2005/8/layout/hList1"/>
    <dgm:cxn modelId="{69E596C0-C1E6-445D-A4D5-0A566C41E330}" type="presParOf" srcId="{B24F1A71-6EAF-4CA7-9BB0-84B7ACBB5CD5}" destId="{37953A63-DE09-4BE2-8C32-D0FE9C886B1B}" srcOrd="0" destOrd="0" presId="urn:microsoft.com/office/officeart/2005/8/layout/hList1"/>
    <dgm:cxn modelId="{5A34EDA0-2115-42D3-AFA1-D1888CE08747}" type="presParOf" srcId="{B24F1A71-6EAF-4CA7-9BB0-84B7ACBB5CD5}" destId="{942C0C01-C056-4A87-A651-D13ECB3644F2}" srcOrd="1" destOrd="0" presId="urn:microsoft.com/office/officeart/2005/8/layout/hList1"/>
    <dgm:cxn modelId="{D7E3AB56-1584-4BEC-B7EC-5B5996FDC1DA}" type="presParOf" srcId="{E690D78D-1FE8-4CA2-977D-529098A1E368}" destId="{12E60CB7-91C7-4AB6-AC3C-AC4275728E06}" srcOrd="3" destOrd="0" presId="urn:microsoft.com/office/officeart/2005/8/layout/hList1"/>
    <dgm:cxn modelId="{EEA4F7FE-8499-48D9-AA80-04146E110576}" type="presParOf" srcId="{E690D78D-1FE8-4CA2-977D-529098A1E368}" destId="{F49FA4D7-31EF-43C6-B08C-8A2A617CCF10}" srcOrd="4" destOrd="0" presId="urn:microsoft.com/office/officeart/2005/8/layout/hList1"/>
    <dgm:cxn modelId="{73F2DD19-71C7-4392-9B4B-D6713F18D41D}" type="presParOf" srcId="{F49FA4D7-31EF-43C6-B08C-8A2A617CCF10}" destId="{214ABA76-A97E-487F-A87A-105FD53F719A}" srcOrd="0" destOrd="0" presId="urn:microsoft.com/office/officeart/2005/8/layout/hList1"/>
    <dgm:cxn modelId="{84F184B3-BA4A-444B-A1B2-DBB523129BB3}" type="presParOf" srcId="{F49FA4D7-31EF-43C6-B08C-8A2A617CCF10}" destId="{8E3D361D-A613-48E9-A938-BCDC740E2FC7}" srcOrd="1" destOrd="0" presId="urn:microsoft.com/office/officeart/2005/8/layout/hList1"/>
    <dgm:cxn modelId="{8E6E525F-14F0-462E-B34F-C3BFDA887FC1}" type="presParOf" srcId="{E690D78D-1FE8-4CA2-977D-529098A1E368}" destId="{C796386C-967F-4777-8FDA-1901381C7EF5}" srcOrd="5" destOrd="0" presId="urn:microsoft.com/office/officeart/2005/8/layout/hList1"/>
    <dgm:cxn modelId="{85775218-03B1-4731-B9F4-51D7F282A766}" type="presParOf" srcId="{E690D78D-1FE8-4CA2-977D-529098A1E368}" destId="{A47F14E5-FEF7-432F-9F91-4693427DE76C}" srcOrd="6" destOrd="0" presId="urn:microsoft.com/office/officeart/2005/8/layout/hList1"/>
    <dgm:cxn modelId="{5CFB91DE-3564-446B-8991-651D3887F927}" type="presParOf" srcId="{A47F14E5-FEF7-432F-9F91-4693427DE76C}" destId="{6331A265-0D60-44A6-9B05-CF32CEBF4BB0}" srcOrd="0" destOrd="0" presId="urn:microsoft.com/office/officeart/2005/8/layout/hList1"/>
    <dgm:cxn modelId="{EE8B44FB-AA0E-4824-A388-9482D8FB67DC}" type="presParOf" srcId="{A47F14E5-FEF7-432F-9F91-4693427DE76C}" destId="{93CCB2B5-8C3D-4A0B-8E53-1268ADE4552B}"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EA7AC1-21A2-48EA-8C7C-0B7300EC0B18}" type="doc">
      <dgm:prSet loTypeId="urn:microsoft.com/office/officeart/2005/8/layout/hList3" loCatId="list" qsTypeId="urn:microsoft.com/office/officeart/2005/8/quickstyle/simple1" qsCatId="simple" csTypeId="urn:microsoft.com/office/officeart/2005/8/colors/colorful1#4" csCatId="colorful" phldr="1"/>
      <dgm:spPr/>
      <dgm:t>
        <a:bodyPr/>
        <a:lstStyle/>
        <a:p>
          <a:endParaRPr lang="en-US"/>
        </a:p>
      </dgm:t>
    </dgm:pt>
    <dgm:pt modelId="{656722F0-2CE6-4874-BB59-34B1DD282B90}">
      <dgm:prSet phldrT="[Text]"/>
      <dgm:spPr/>
      <dgm:t>
        <a:bodyPr/>
        <a:lstStyle/>
        <a:p>
          <a:r>
            <a:rPr lang="en-US" dirty="0">
              <a:latin typeface="Trebuchet MS" charset="0"/>
            </a:rPr>
            <a:t>Tiers of Support  </a:t>
          </a:r>
        </a:p>
      </dgm:t>
    </dgm:pt>
    <dgm:pt modelId="{DA5B216A-1DA2-44CD-BC42-AC32FA8A9740}" type="parTrans" cxnId="{861ED246-590B-4A35-A71A-75AE2245E5D8}">
      <dgm:prSet/>
      <dgm:spPr/>
      <dgm:t>
        <a:bodyPr/>
        <a:lstStyle/>
        <a:p>
          <a:endParaRPr lang="en-US"/>
        </a:p>
      </dgm:t>
    </dgm:pt>
    <dgm:pt modelId="{D235144B-1C26-4763-A6A4-F9D39B21EC65}" type="sibTrans" cxnId="{861ED246-590B-4A35-A71A-75AE2245E5D8}">
      <dgm:prSet/>
      <dgm:spPr/>
      <dgm:t>
        <a:bodyPr/>
        <a:lstStyle/>
        <a:p>
          <a:endParaRPr lang="en-US"/>
        </a:p>
      </dgm:t>
    </dgm:pt>
    <dgm:pt modelId="{F85A0B71-8B4F-46C0-B0C0-344B993E8BE2}">
      <dgm:prSet phldrT="[Text]"/>
      <dgm:spPr/>
      <dgm:t>
        <a:bodyPr/>
        <a:lstStyle/>
        <a:p>
          <a:r>
            <a:rPr lang="en-US" sz="2600" dirty="0">
              <a:latin typeface="Trebuchet MS" charset="0"/>
            </a:rPr>
            <a:t>Tier 4</a:t>
          </a:r>
        </a:p>
      </dgm:t>
    </dgm:pt>
    <dgm:pt modelId="{D03EE429-3352-433D-A6F8-4BB4977B1B61}" type="parTrans" cxnId="{60A45214-1891-40F4-B9AD-2476CC868333}">
      <dgm:prSet/>
      <dgm:spPr/>
    </dgm:pt>
    <dgm:pt modelId="{4EDFAA22-177A-42E4-82E7-EC3F23A03236}" type="sibTrans" cxnId="{60A45214-1891-40F4-B9AD-2476CC868333}">
      <dgm:prSet/>
      <dgm:spPr/>
    </dgm:pt>
    <dgm:pt modelId="{65C70680-F18B-4720-B23F-C6DBBEF2184E}">
      <dgm:prSet phldrT="[Text]"/>
      <dgm:spPr/>
      <dgm:t>
        <a:bodyPr/>
        <a:lstStyle/>
        <a:p>
          <a:r>
            <a:rPr lang="en-US" sz="2600" dirty="0">
              <a:latin typeface="Trebuchet MS" charset="0"/>
            </a:rPr>
            <a:t>Tier 1</a:t>
          </a:r>
        </a:p>
      </dgm:t>
    </dgm:pt>
    <dgm:pt modelId="{F5FC2106-B972-49E5-A923-99781987A183}" type="parTrans" cxnId="{6B0B0872-7E06-49CC-9EDF-FF4D8C6C8B9A}">
      <dgm:prSet/>
      <dgm:spPr/>
    </dgm:pt>
    <dgm:pt modelId="{958AEF1F-053D-435F-BABC-88FD3A5706DF}" type="sibTrans" cxnId="{6B0B0872-7E06-49CC-9EDF-FF4D8C6C8B9A}">
      <dgm:prSet/>
      <dgm:spPr/>
    </dgm:pt>
    <dgm:pt modelId="{B284D47E-271C-4577-8819-2959FDB11CB7}">
      <dgm:prSet phldrT="[Text]"/>
      <dgm:spPr/>
      <dgm:t>
        <a:bodyPr/>
        <a:lstStyle/>
        <a:p>
          <a:r>
            <a:rPr lang="en-US" sz="2600" dirty="0">
              <a:latin typeface="Trebuchet MS" charset="0"/>
            </a:rPr>
            <a:t>Tier 3</a:t>
          </a:r>
        </a:p>
      </dgm:t>
    </dgm:pt>
    <dgm:pt modelId="{7AC24E07-0922-490E-B40F-F567C1C2CC19}" type="parTrans" cxnId="{A25BCD3E-277D-4AF5-B011-08125677B668}">
      <dgm:prSet/>
      <dgm:spPr/>
    </dgm:pt>
    <dgm:pt modelId="{ACDC0FB5-B0D0-47AA-9093-D6EE11F5DFBC}" type="sibTrans" cxnId="{A25BCD3E-277D-4AF5-B011-08125677B668}">
      <dgm:prSet/>
      <dgm:spPr/>
    </dgm:pt>
    <dgm:pt modelId="{B9E53EE4-C515-491C-9312-13B93B86754A}">
      <dgm:prSet phldrT="[Text]"/>
      <dgm:spPr/>
      <dgm:t>
        <a:bodyPr/>
        <a:lstStyle/>
        <a:p>
          <a:r>
            <a:rPr lang="en-US" sz="2600" dirty="0">
              <a:latin typeface="Trebuchet MS" charset="0"/>
            </a:rPr>
            <a:t>Tier 2</a:t>
          </a:r>
        </a:p>
      </dgm:t>
    </dgm:pt>
    <dgm:pt modelId="{04B958C9-6D3A-43DD-97C3-70643CFC4CFA}" type="parTrans" cxnId="{620F26AD-32CD-41D6-B2AF-14168C7F957E}">
      <dgm:prSet/>
      <dgm:spPr/>
    </dgm:pt>
    <dgm:pt modelId="{91B3AB55-7E85-42B4-8A9C-E9EB6B04A0A0}" type="sibTrans" cxnId="{620F26AD-32CD-41D6-B2AF-14168C7F957E}">
      <dgm:prSet/>
      <dgm:spPr/>
    </dgm:pt>
    <dgm:pt modelId="{6BA44172-D204-42FE-8473-673B1615C4B9}">
      <dgm:prSet phldrT="[Text]"/>
      <dgm:spPr/>
      <dgm:t>
        <a:bodyPr/>
        <a:lstStyle/>
        <a:p>
          <a:r>
            <a:rPr lang="en-US" sz="2600" dirty="0">
              <a:latin typeface="Trebuchet MS" charset="0"/>
            </a:rPr>
            <a:t>Service Desk</a:t>
          </a:r>
        </a:p>
      </dgm:t>
    </dgm:pt>
    <dgm:pt modelId="{18D8C093-14AE-423B-9B27-6060BA43D204}" type="parTrans" cxnId="{F9325B5F-E219-48F0-A2CC-946C64EEAA41}">
      <dgm:prSet/>
      <dgm:spPr/>
    </dgm:pt>
    <dgm:pt modelId="{9793AC92-35DF-4524-B52C-C8BAF32A5978}" type="sibTrans" cxnId="{F9325B5F-E219-48F0-A2CC-946C64EEAA41}">
      <dgm:prSet/>
      <dgm:spPr/>
    </dgm:pt>
    <dgm:pt modelId="{32896159-E4C6-49CB-A569-321F4DB903B6}">
      <dgm:prSet phldrT="[Text]"/>
      <dgm:spPr/>
      <dgm:t>
        <a:bodyPr/>
        <a:lstStyle/>
        <a:p>
          <a:r>
            <a:rPr lang="en-US" sz="2600" dirty="0">
              <a:latin typeface="Trebuchet MS" charset="0"/>
            </a:rPr>
            <a:t>Escalations</a:t>
          </a:r>
        </a:p>
      </dgm:t>
    </dgm:pt>
    <dgm:pt modelId="{2A307CE4-485E-482F-BB9D-99C44820D603}" type="parTrans" cxnId="{654073CA-EAD7-427A-9BAF-B9A759368817}">
      <dgm:prSet/>
      <dgm:spPr/>
    </dgm:pt>
    <dgm:pt modelId="{14E24802-4967-4F2D-92F4-9158CC692E29}" type="sibTrans" cxnId="{654073CA-EAD7-427A-9BAF-B9A759368817}">
      <dgm:prSet/>
      <dgm:spPr/>
    </dgm:pt>
    <dgm:pt modelId="{40E082BC-3AD6-4F1A-ABD1-D0BDA0CEB1EB}">
      <dgm:prSet phldrT="[Text]"/>
      <dgm:spPr/>
      <dgm:t>
        <a:bodyPr/>
        <a:lstStyle/>
        <a:p>
          <a:r>
            <a:rPr lang="en-US" sz="2600" dirty="0">
              <a:latin typeface="Trebuchet MS" charset="0"/>
            </a:rPr>
            <a:t>Field Support</a:t>
          </a:r>
        </a:p>
      </dgm:t>
    </dgm:pt>
    <dgm:pt modelId="{F2D9B38E-7862-45ED-88C6-8693A0CEDA2F}" type="parTrans" cxnId="{2C484AEE-30AE-43A5-BCAE-EA59DAE45F01}">
      <dgm:prSet/>
      <dgm:spPr/>
    </dgm:pt>
    <dgm:pt modelId="{BE92BB80-54A9-4106-8099-FFA539271EF2}" type="sibTrans" cxnId="{2C484AEE-30AE-43A5-BCAE-EA59DAE45F01}">
      <dgm:prSet/>
      <dgm:spPr/>
    </dgm:pt>
    <dgm:pt modelId="{094F2867-2A5B-4132-8F93-E855686CED56}">
      <dgm:prSet phldrT="[Text]"/>
      <dgm:spPr/>
      <dgm:t>
        <a:bodyPr/>
        <a:lstStyle/>
        <a:p>
          <a:r>
            <a:rPr lang="en-US" sz="2600" dirty="0">
              <a:latin typeface="Trebuchet MS" charset="0"/>
            </a:rPr>
            <a:t>Systems Engineering</a:t>
          </a:r>
        </a:p>
      </dgm:t>
    </dgm:pt>
    <dgm:pt modelId="{487E6A89-E531-489C-BA69-0DBF8534C15A}" type="parTrans" cxnId="{30DB0D05-5CCB-4F95-A327-D90DB6DAC0B8}">
      <dgm:prSet/>
      <dgm:spPr/>
    </dgm:pt>
    <dgm:pt modelId="{70B44FE8-1A95-49EE-A4AD-4DA440ADA78F}" type="sibTrans" cxnId="{30DB0D05-5CCB-4F95-A327-D90DB6DAC0B8}">
      <dgm:prSet/>
      <dgm:spPr/>
    </dgm:pt>
    <dgm:pt modelId="{73D3889F-900B-4E8E-B455-9DF88871FDAD}" type="pres">
      <dgm:prSet presAssocID="{00EA7AC1-21A2-48EA-8C7C-0B7300EC0B18}" presName="composite" presStyleCnt="0">
        <dgm:presLayoutVars>
          <dgm:chMax val="1"/>
          <dgm:dir/>
          <dgm:resizeHandles val="exact"/>
        </dgm:presLayoutVars>
      </dgm:prSet>
      <dgm:spPr/>
      <dgm:t>
        <a:bodyPr/>
        <a:lstStyle/>
        <a:p>
          <a:endParaRPr lang="en-US"/>
        </a:p>
      </dgm:t>
    </dgm:pt>
    <dgm:pt modelId="{FAC66239-B9D5-47C8-BE2F-5BD8A997A4C7}" type="pres">
      <dgm:prSet presAssocID="{656722F0-2CE6-4874-BB59-34B1DD282B90}" presName="roof" presStyleLbl="dkBgShp" presStyleIdx="0" presStyleCnt="2"/>
      <dgm:spPr/>
      <dgm:t>
        <a:bodyPr/>
        <a:lstStyle/>
        <a:p>
          <a:endParaRPr lang="en-US"/>
        </a:p>
      </dgm:t>
    </dgm:pt>
    <dgm:pt modelId="{5926E39E-72CE-48F0-B882-FE9E97C19D82}" type="pres">
      <dgm:prSet presAssocID="{656722F0-2CE6-4874-BB59-34B1DD282B90}" presName="pillars" presStyleCnt="0"/>
      <dgm:spPr/>
    </dgm:pt>
    <dgm:pt modelId="{BE5B0975-0239-42C8-B4C5-58D676A44AA9}" type="pres">
      <dgm:prSet presAssocID="{656722F0-2CE6-4874-BB59-34B1DD282B90}" presName="pillar1" presStyleLbl="node1" presStyleIdx="0" presStyleCnt="4">
        <dgm:presLayoutVars>
          <dgm:bulletEnabled val="1"/>
        </dgm:presLayoutVars>
      </dgm:prSet>
      <dgm:spPr/>
      <dgm:t>
        <a:bodyPr/>
        <a:lstStyle/>
        <a:p>
          <a:endParaRPr lang="en-US"/>
        </a:p>
      </dgm:t>
    </dgm:pt>
    <dgm:pt modelId="{093516B6-57F5-4B20-809E-855D2BFAB4EE}" type="pres">
      <dgm:prSet presAssocID="{B9E53EE4-C515-491C-9312-13B93B86754A}" presName="pillarX" presStyleLbl="node1" presStyleIdx="1" presStyleCnt="4">
        <dgm:presLayoutVars>
          <dgm:bulletEnabled val="1"/>
        </dgm:presLayoutVars>
      </dgm:prSet>
      <dgm:spPr/>
      <dgm:t>
        <a:bodyPr/>
        <a:lstStyle/>
        <a:p>
          <a:endParaRPr lang="en-US"/>
        </a:p>
      </dgm:t>
    </dgm:pt>
    <dgm:pt modelId="{3E627BC7-F5E2-44F6-A1FF-C0694663F5FA}" type="pres">
      <dgm:prSet presAssocID="{B284D47E-271C-4577-8819-2959FDB11CB7}" presName="pillarX" presStyleLbl="node1" presStyleIdx="2" presStyleCnt="4">
        <dgm:presLayoutVars>
          <dgm:bulletEnabled val="1"/>
        </dgm:presLayoutVars>
      </dgm:prSet>
      <dgm:spPr/>
      <dgm:t>
        <a:bodyPr/>
        <a:lstStyle/>
        <a:p>
          <a:endParaRPr lang="en-US"/>
        </a:p>
      </dgm:t>
    </dgm:pt>
    <dgm:pt modelId="{112D85D6-6FC8-4609-8BF2-A0EC1A614560}" type="pres">
      <dgm:prSet presAssocID="{F85A0B71-8B4F-46C0-B0C0-344B993E8BE2}" presName="pillarX" presStyleLbl="node1" presStyleIdx="3" presStyleCnt="4">
        <dgm:presLayoutVars>
          <dgm:bulletEnabled val="1"/>
        </dgm:presLayoutVars>
      </dgm:prSet>
      <dgm:spPr/>
      <dgm:t>
        <a:bodyPr/>
        <a:lstStyle/>
        <a:p>
          <a:endParaRPr lang="en-US"/>
        </a:p>
      </dgm:t>
    </dgm:pt>
    <dgm:pt modelId="{B5A47981-DAA7-4E66-B7E6-126ABF034052}" type="pres">
      <dgm:prSet presAssocID="{656722F0-2CE6-4874-BB59-34B1DD282B90}" presName="base" presStyleLbl="dkBgShp" presStyleIdx="1" presStyleCnt="2"/>
      <dgm:spPr/>
    </dgm:pt>
  </dgm:ptLst>
  <dgm:cxnLst>
    <dgm:cxn modelId="{78C98759-F2AC-417E-91F1-E868A7E6A50A}" type="presOf" srcId="{094F2867-2A5B-4132-8F93-E855686CED56}" destId="{112D85D6-6FC8-4609-8BF2-A0EC1A614560}" srcOrd="0" destOrd="1" presId="urn:microsoft.com/office/officeart/2005/8/layout/hList3"/>
    <dgm:cxn modelId="{A25BCD3E-277D-4AF5-B011-08125677B668}" srcId="{656722F0-2CE6-4874-BB59-34B1DD282B90}" destId="{B284D47E-271C-4577-8819-2959FDB11CB7}" srcOrd="2" destOrd="0" parTransId="{7AC24E07-0922-490E-B40F-F567C1C2CC19}" sibTransId="{ACDC0FB5-B0D0-47AA-9093-D6EE11F5DFBC}"/>
    <dgm:cxn modelId="{0F92C2EA-E88B-42D1-86F2-ADC0C62EE44D}" type="presOf" srcId="{32896159-E4C6-49CB-A569-321F4DB903B6}" destId="{093516B6-57F5-4B20-809E-855D2BFAB4EE}" srcOrd="0" destOrd="1" presId="urn:microsoft.com/office/officeart/2005/8/layout/hList3"/>
    <dgm:cxn modelId="{8B459B14-8FE5-451F-9BF2-C1B37D53863C}" type="presOf" srcId="{65C70680-F18B-4720-B23F-C6DBBEF2184E}" destId="{BE5B0975-0239-42C8-B4C5-58D676A44AA9}" srcOrd="0" destOrd="0" presId="urn:microsoft.com/office/officeart/2005/8/layout/hList3"/>
    <dgm:cxn modelId="{FF70A0EC-5D9F-4520-9C31-62303FB083B5}" type="presOf" srcId="{00EA7AC1-21A2-48EA-8C7C-0B7300EC0B18}" destId="{73D3889F-900B-4E8E-B455-9DF88871FDAD}" srcOrd="0" destOrd="0" presId="urn:microsoft.com/office/officeart/2005/8/layout/hList3"/>
    <dgm:cxn modelId="{DFC60732-C3B5-43BC-A683-77DA48F6D53E}" type="presOf" srcId="{F85A0B71-8B4F-46C0-B0C0-344B993E8BE2}" destId="{112D85D6-6FC8-4609-8BF2-A0EC1A614560}" srcOrd="0" destOrd="0" presId="urn:microsoft.com/office/officeart/2005/8/layout/hList3"/>
    <dgm:cxn modelId="{654073CA-EAD7-427A-9BAF-B9A759368817}" srcId="{B9E53EE4-C515-491C-9312-13B93B86754A}" destId="{32896159-E4C6-49CB-A569-321F4DB903B6}" srcOrd="0" destOrd="0" parTransId="{2A307CE4-485E-482F-BB9D-99C44820D603}" sibTransId="{14E24802-4967-4F2D-92F4-9158CC692E29}"/>
    <dgm:cxn modelId="{620F26AD-32CD-41D6-B2AF-14168C7F957E}" srcId="{656722F0-2CE6-4874-BB59-34B1DD282B90}" destId="{B9E53EE4-C515-491C-9312-13B93B86754A}" srcOrd="1" destOrd="0" parTransId="{04B958C9-6D3A-43DD-97C3-70643CFC4CFA}" sibTransId="{91B3AB55-7E85-42B4-8A9C-E9EB6B04A0A0}"/>
    <dgm:cxn modelId="{60A45214-1891-40F4-B9AD-2476CC868333}" srcId="{656722F0-2CE6-4874-BB59-34B1DD282B90}" destId="{F85A0B71-8B4F-46C0-B0C0-344B993E8BE2}" srcOrd="3" destOrd="0" parTransId="{D03EE429-3352-433D-A6F8-4BB4977B1B61}" sibTransId="{4EDFAA22-177A-42E4-82E7-EC3F23A03236}"/>
    <dgm:cxn modelId="{861ED246-590B-4A35-A71A-75AE2245E5D8}" srcId="{00EA7AC1-21A2-48EA-8C7C-0B7300EC0B18}" destId="{656722F0-2CE6-4874-BB59-34B1DD282B90}" srcOrd="0" destOrd="0" parTransId="{DA5B216A-1DA2-44CD-BC42-AC32FA8A9740}" sibTransId="{D235144B-1C26-4763-A6A4-F9D39B21EC65}"/>
    <dgm:cxn modelId="{19E3BC2E-93D5-4E00-8272-E4CB5F415D4B}" type="presOf" srcId="{6BA44172-D204-42FE-8473-673B1615C4B9}" destId="{BE5B0975-0239-42C8-B4C5-58D676A44AA9}" srcOrd="0" destOrd="1" presId="urn:microsoft.com/office/officeart/2005/8/layout/hList3"/>
    <dgm:cxn modelId="{522C1735-C6BB-468D-BDF2-5D0406CF3DC5}" type="presOf" srcId="{B284D47E-271C-4577-8819-2959FDB11CB7}" destId="{3E627BC7-F5E2-44F6-A1FF-C0694663F5FA}" srcOrd="0" destOrd="0" presId="urn:microsoft.com/office/officeart/2005/8/layout/hList3"/>
    <dgm:cxn modelId="{2C484AEE-30AE-43A5-BCAE-EA59DAE45F01}" srcId="{B284D47E-271C-4577-8819-2959FDB11CB7}" destId="{40E082BC-3AD6-4F1A-ABD1-D0BDA0CEB1EB}" srcOrd="0" destOrd="0" parTransId="{F2D9B38E-7862-45ED-88C6-8693A0CEDA2F}" sibTransId="{BE92BB80-54A9-4106-8099-FFA539271EF2}"/>
    <dgm:cxn modelId="{F9325B5F-E219-48F0-A2CC-946C64EEAA41}" srcId="{65C70680-F18B-4720-B23F-C6DBBEF2184E}" destId="{6BA44172-D204-42FE-8473-673B1615C4B9}" srcOrd="0" destOrd="0" parTransId="{18D8C093-14AE-423B-9B27-6060BA43D204}" sibTransId="{9793AC92-35DF-4524-B52C-C8BAF32A5978}"/>
    <dgm:cxn modelId="{813F2D5A-517D-4178-ACD1-C8FA70376352}" type="presOf" srcId="{656722F0-2CE6-4874-BB59-34B1DD282B90}" destId="{FAC66239-B9D5-47C8-BE2F-5BD8A997A4C7}" srcOrd="0" destOrd="0" presId="urn:microsoft.com/office/officeart/2005/8/layout/hList3"/>
    <dgm:cxn modelId="{263B8A78-C1CE-4851-9FED-24C0D5124059}" type="presOf" srcId="{B9E53EE4-C515-491C-9312-13B93B86754A}" destId="{093516B6-57F5-4B20-809E-855D2BFAB4EE}" srcOrd="0" destOrd="0" presId="urn:microsoft.com/office/officeart/2005/8/layout/hList3"/>
    <dgm:cxn modelId="{6B0B0872-7E06-49CC-9EDF-FF4D8C6C8B9A}" srcId="{656722F0-2CE6-4874-BB59-34B1DD282B90}" destId="{65C70680-F18B-4720-B23F-C6DBBEF2184E}" srcOrd="0" destOrd="0" parTransId="{F5FC2106-B972-49E5-A923-99781987A183}" sibTransId="{958AEF1F-053D-435F-BABC-88FD3A5706DF}"/>
    <dgm:cxn modelId="{30DB0D05-5CCB-4F95-A327-D90DB6DAC0B8}" srcId="{F85A0B71-8B4F-46C0-B0C0-344B993E8BE2}" destId="{094F2867-2A5B-4132-8F93-E855686CED56}" srcOrd="0" destOrd="0" parTransId="{487E6A89-E531-489C-BA69-0DBF8534C15A}" sibTransId="{70B44FE8-1A95-49EE-A4AD-4DA440ADA78F}"/>
    <dgm:cxn modelId="{E62B4548-6D85-4E1B-A4CB-849A36C65F78}" type="presOf" srcId="{40E082BC-3AD6-4F1A-ABD1-D0BDA0CEB1EB}" destId="{3E627BC7-F5E2-44F6-A1FF-C0694663F5FA}" srcOrd="0" destOrd="1" presId="urn:microsoft.com/office/officeart/2005/8/layout/hList3"/>
    <dgm:cxn modelId="{7F198A96-3D79-4A3F-8142-F48EFF19ED67}" type="presParOf" srcId="{73D3889F-900B-4E8E-B455-9DF88871FDAD}" destId="{FAC66239-B9D5-47C8-BE2F-5BD8A997A4C7}" srcOrd="0" destOrd="0" presId="urn:microsoft.com/office/officeart/2005/8/layout/hList3"/>
    <dgm:cxn modelId="{6C55C42C-5017-4D88-BA50-5F8BC98256B5}" type="presParOf" srcId="{73D3889F-900B-4E8E-B455-9DF88871FDAD}" destId="{5926E39E-72CE-48F0-B882-FE9E97C19D82}" srcOrd="1" destOrd="0" presId="urn:microsoft.com/office/officeart/2005/8/layout/hList3"/>
    <dgm:cxn modelId="{76724D71-27BF-47F6-904C-BAEB9CDA5639}" type="presParOf" srcId="{5926E39E-72CE-48F0-B882-FE9E97C19D82}" destId="{BE5B0975-0239-42C8-B4C5-58D676A44AA9}" srcOrd="0" destOrd="0" presId="urn:microsoft.com/office/officeart/2005/8/layout/hList3"/>
    <dgm:cxn modelId="{68022E9D-6061-44BA-98C5-BEB19A83CD3A}" type="presParOf" srcId="{5926E39E-72CE-48F0-B882-FE9E97C19D82}" destId="{093516B6-57F5-4B20-809E-855D2BFAB4EE}" srcOrd="1" destOrd="0" presId="urn:microsoft.com/office/officeart/2005/8/layout/hList3"/>
    <dgm:cxn modelId="{F4F13CBA-24C7-402B-8F34-D4E2C04592B0}" type="presParOf" srcId="{5926E39E-72CE-48F0-B882-FE9E97C19D82}" destId="{3E627BC7-F5E2-44F6-A1FF-C0694663F5FA}" srcOrd="2" destOrd="0" presId="urn:microsoft.com/office/officeart/2005/8/layout/hList3"/>
    <dgm:cxn modelId="{C9252E5C-68F5-4F99-BA15-0F36541FB365}" type="presParOf" srcId="{5926E39E-72CE-48F0-B882-FE9E97C19D82}" destId="{112D85D6-6FC8-4609-8BF2-A0EC1A614560}" srcOrd="3" destOrd="0" presId="urn:microsoft.com/office/officeart/2005/8/layout/hList3"/>
    <dgm:cxn modelId="{0F5A2B48-5A47-4921-8CEC-E0699B9408E1}" type="presParOf" srcId="{73D3889F-900B-4E8E-B455-9DF88871FDAD}" destId="{B5A47981-DAA7-4E66-B7E6-126ABF034052}" srcOrd="2" destOrd="0" presId="urn:microsoft.com/office/officeart/2005/8/layout/h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BF85E5-928D-43D7-9F50-812A6C00E99E}"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16F9DAE6-4614-4DF2-98C0-B4986BE0605B}">
      <dgm:prSet phldrT="[Text]"/>
      <dgm:spPr/>
      <dgm:t>
        <a:bodyPr/>
        <a:lstStyle/>
        <a:p>
          <a:r>
            <a:rPr lang="en-US" dirty="0">
              <a:solidFill>
                <a:srgbClr val="000000"/>
              </a:solidFill>
              <a:latin typeface="Georgia" charset="0"/>
            </a:rPr>
            <a:t>Processes</a:t>
          </a:r>
        </a:p>
      </dgm:t>
    </dgm:pt>
    <dgm:pt modelId="{A871509A-4A5E-40AA-A1E1-0C9F3A25EA69}" type="parTrans" cxnId="{76821EA3-E6DB-4394-95D0-C59CB9DA1A01}">
      <dgm:prSet/>
      <dgm:spPr/>
    </dgm:pt>
    <dgm:pt modelId="{C8BD3198-8F3A-4DE4-B693-02AF7B5C6FCA}" type="sibTrans" cxnId="{76821EA3-E6DB-4394-95D0-C59CB9DA1A01}">
      <dgm:prSet/>
      <dgm:spPr/>
    </dgm:pt>
    <dgm:pt modelId="{B5EB51CA-79FC-4D12-87EE-2EAAE1888F88}">
      <dgm:prSet phldrT="[Text]"/>
      <dgm:spPr/>
      <dgm:t>
        <a:bodyPr/>
        <a:lstStyle/>
        <a:p>
          <a:r>
            <a:rPr lang="en-US" dirty="0">
              <a:solidFill>
                <a:srgbClr val="000000"/>
              </a:solidFill>
              <a:latin typeface="Georgia" charset="0"/>
            </a:rPr>
            <a:t>Documentation </a:t>
          </a:r>
        </a:p>
      </dgm:t>
    </dgm:pt>
    <dgm:pt modelId="{065A4A14-6EB8-4E23-A5B6-04CF4C1163B5}" type="parTrans" cxnId="{7631E948-82FB-4F78-BF89-65EBCB8C508F}">
      <dgm:prSet/>
      <dgm:spPr/>
    </dgm:pt>
    <dgm:pt modelId="{9561712D-444B-4C09-8831-47D78257B050}" type="sibTrans" cxnId="{7631E948-82FB-4F78-BF89-65EBCB8C508F}">
      <dgm:prSet/>
      <dgm:spPr/>
    </dgm:pt>
    <dgm:pt modelId="{A072F908-1663-4252-B309-FD983CA6A8AA}">
      <dgm:prSet phldrT="[Text]"/>
      <dgm:spPr/>
      <dgm:t>
        <a:bodyPr/>
        <a:lstStyle/>
        <a:p>
          <a:r>
            <a:rPr lang="en-US" dirty="0">
              <a:solidFill>
                <a:srgbClr val="000000"/>
              </a:solidFill>
              <a:latin typeface="Georgia" charset="0"/>
            </a:rPr>
            <a:t>Training Videos </a:t>
          </a:r>
        </a:p>
      </dgm:t>
    </dgm:pt>
    <dgm:pt modelId="{67F68A32-D9EC-4309-9159-0D8241FC048B}" type="parTrans" cxnId="{BD042942-2D33-417E-A7E8-A4832EBF1C92}">
      <dgm:prSet/>
      <dgm:spPr/>
    </dgm:pt>
    <dgm:pt modelId="{07CED35D-0B4D-4A7B-A05E-8EC158CA803F}" type="sibTrans" cxnId="{BD042942-2D33-417E-A7E8-A4832EBF1C92}">
      <dgm:prSet/>
      <dgm:spPr/>
    </dgm:pt>
    <dgm:pt modelId="{122BF9CD-5458-4B31-8F2D-CB7C09B03652}">
      <dgm:prSet phldrT="[Text]"/>
      <dgm:spPr/>
      <dgm:t>
        <a:bodyPr/>
        <a:lstStyle/>
        <a:p>
          <a:r>
            <a:rPr lang="en-US" sz="3400" dirty="0">
              <a:solidFill>
                <a:srgbClr val="000000"/>
              </a:solidFill>
              <a:latin typeface="Georgia" charset="0"/>
            </a:rPr>
            <a:t>Knowledge Management </a:t>
          </a:r>
        </a:p>
      </dgm:t>
    </dgm:pt>
    <dgm:pt modelId="{FA3A5FD0-860C-4DCE-8D40-B2863E2FE08D}" type="parTrans" cxnId="{616C57EA-01CF-4177-A4C2-E3DFA594348D}">
      <dgm:prSet/>
      <dgm:spPr/>
    </dgm:pt>
    <dgm:pt modelId="{71D301F1-77AE-4C6F-B12A-9A60F3EB2643}" type="sibTrans" cxnId="{616C57EA-01CF-4177-A4C2-E3DFA594348D}">
      <dgm:prSet/>
      <dgm:spPr/>
    </dgm:pt>
    <dgm:pt modelId="{6243249C-EFA2-40E1-A495-C92D3F03948B}">
      <dgm:prSet phldrT="[Text]"/>
      <dgm:spPr/>
      <dgm:t>
        <a:bodyPr/>
        <a:lstStyle/>
        <a:p>
          <a:r>
            <a:rPr lang="en-US" sz="3400" dirty="0">
              <a:solidFill>
                <a:srgbClr val="000000"/>
              </a:solidFill>
              <a:latin typeface="Georgia" charset="0"/>
            </a:rPr>
            <a:t>Mobile application </a:t>
          </a:r>
        </a:p>
      </dgm:t>
    </dgm:pt>
    <dgm:pt modelId="{BB3F6C55-9862-42F0-A4EA-1F53C668FB9D}" type="parTrans" cxnId="{54E490CB-A367-498B-81DB-A6B38F51C1F0}">
      <dgm:prSet/>
      <dgm:spPr/>
    </dgm:pt>
    <dgm:pt modelId="{EF5CAE9B-8E95-42B1-96B9-9F17AAFDD6DF}" type="sibTrans" cxnId="{54E490CB-A367-498B-81DB-A6B38F51C1F0}">
      <dgm:prSet/>
      <dgm:spPr/>
    </dgm:pt>
    <dgm:pt modelId="{6D97F794-63EE-4540-8AC4-62454C29FEC4}">
      <dgm:prSet phldrT="[Text]"/>
      <dgm:spPr/>
      <dgm:t>
        <a:bodyPr/>
        <a:lstStyle/>
        <a:p>
          <a:r>
            <a:rPr lang="en-US" sz="3400" dirty="0">
              <a:solidFill>
                <a:srgbClr val="000000"/>
              </a:solidFill>
              <a:latin typeface="Georgia" charset="0"/>
            </a:rPr>
            <a:t>iDashboard reports </a:t>
          </a:r>
        </a:p>
      </dgm:t>
    </dgm:pt>
    <dgm:pt modelId="{D95E885F-BD6F-4333-9097-9A1DAE487A51}" type="parTrans" cxnId="{0212B0ED-8D89-45BA-B6F1-23E5ECBEA6BC}">
      <dgm:prSet/>
      <dgm:spPr/>
    </dgm:pt>
    <dgm:pt modelId="{176D44B2-8768-4BE3-9AF5-0DF6B78D1864}" type="sibTrans" cxnId="{0212B0ED-8D89-45BA-B6F1-23E5ECBEA6BC}">
      <dgm:prSet/>
      <dgm:spPr/>
    </dgm:pt>
    <dgm:pt modelId="{DD4D727C-72C7-4492-BBCB-7F86361F1434}">
      <dgm:prSet phldrT="[Text]"/>
      <dgm:spPr/>
      <dgm:t>
        <a:bodyPr/>
        <a:lstStyle/>
        <a:p>
          <a:r>
            <a:rPr lang="en-US" sz="2600" dirty="0">
              <a:solidFill>
                <a:srgbClr val="000000"/>
              </a:solidFill>
              <a:latin typeface="Georgia" charset="0"/>
            </a:rPr>
            <a:t>User Administration page </a:t>
          </a:r>
        </a:p>
      </dgm:t>
    </dgm:pt>
    <dgm:pt modelId="{2C31F618-8BC7-4031-B29F-7C3E9F5A412F}" type="parTrans" cxnId="{6BC6D0C6-F17C-413A-B06A-6B5AC89957E1}">
      <dgm:prSet/>
      <dgm:spPr/>
    </dgm:pt>
    <dgm:pt modelId="{56017B05-C380-4C98-860F-EA809ADA7430}" type="sibTrans" cxnId="{6BC6D0C6-F17C-413A-B06A-6B5AC89957E1}">
      <dgm:prSet/>
      <dgm:spPr/>
    </dgm:pt>
    <dgm:pt modelId="{1EB4C8E2-794E-463D-8DEF-4B1774A8C4F3}">
      <dgm:prSet phldrT="[Text]"/>
      <dgm:spPr/>
      <dgm:t>
        <a:bodyPr/>
        <a:lstStyle/>
        <a:p>
          <a:r>
            <a:rPr lang="en-US" dirty="0">
              <a:solidFill>
                <a:srgbClr val="000000"/>
              </a:solidFill>
              <a:latin typeface="Georgia" charset="0"/>
            </a:rPr>
            <a:t>3 Customer Facing Applications </a:t>
          </a:r>
        </a:p>
      </dgm:t>
    </dgm:pt>
    <dgm:pt modelId="{6969098D-EA8C-4F95-832C-E7844E486A01}" type="parTrans" cxnId="{F8C806E2-C5A9-40F4-BDB5-679A4423C4AF}">
      <dgm:prSet/>
      <dgm:spPr/>
    </dgm:pt>
    <dgm:pt modelId="{4934D601-950A-40EE-BB2A-23BBEB737259}" type="sibTrans" cxnId="{F8C806E2-C5A9-40F4-BDB5-679A4423C4AF}">
      <dgm:prSet/>
      <dgm:spPr/>
    </dgm:pt>
    <dgm:pt modelId="{9E62D33B-2B37-4677-9C9E-257F82CDD063}" type="pres">
      <dgm:prSet presAssocID="{16BF85E5-928D-43D7-9F50-812A6C00E99E}" presName="theList" presStyleCnt="0">
        <dgm:presLayoutVars>
          <dgm:dir/>
          <dgm:animLvl val="lvl"/>
          <dgm:resizeHandles val="exact"/>
        </dgm:presLayoutVars>
      </dgm:prSet>
      <dgm:spPr/>
      <dgm:t>
        <a:bodyPr/>
        <a:lstStyle/>
        <a:p>
          <a:endParaRPr lang="en-US"/>
        </a:p>
      </dgm:t>
    </dgm:pt>
    <dgm:pt modelId="{BFD66ED4-857C-49AA-AA35-9B138A7CFF30}" type="pres">
      <dgm:prSet presAssocID="{1EB4C8E2-794E-463D-8DEF-4B1774A8C4F3}" presName="compNode" presStyleCnt="0"/>
      <dgm:spPr/>
    </dgm:pt>
    <dgm:pt modelId="{0428FF37-365F-4A1B-918A-EA4144542EFD}" type="pres">
      <dgm:prSet presAssocID="{1EB4C8E2-794E-463D-8DEF-4B1774A8C4F3}" presName="aNode" presStyleLbl="bgShp" presStyleIdx="0" presStyleCnt="2"/>
      <dgm:spPr/>
      <dgm:t>
        <a:bodyPr/>
        <a:lstStyle/>
        <a:p>
          <a:endParaRPr lang="en-US"/>
        </a:p>
      </dgm:t>
    </dgm:pt>
    <dgm:pt modelId="{A15F0A28-5D1E-42A3-8494-256FB310C5AF}" type="pres">
      <dgm:prSet presAssocID="{1EB4C8E2-794E-463D-8DEF-4B1774A8C4F3}" presName="textNode" presStyleLbl="bgShp" presStyleIdx="0" presStyleCnt="2"/>
      <dgm:spPr/>
      <dgm:t>
        <a:bodyPr/>
        <a:lstStyle/>
        <a:p>
          <a:endParaRPr lang="en-US"/>
        </a:p>
      </dgm:t>
    </dgm:pt>
    <dgm:pt modelId="{2650243C-1212-45DD-9648-585A8F819298}" type="pres">
      <dgm:prSet presAssocID="{1EB4C8E2-794E-463D-8DEF-4B1774A8C4F3}" presName="compChildNode" presStyleCnt="0"/>
      <dgm:spPr/>
    </dgm:pt>
    <dgm:pt modelId="{7E895EC8-E6A3-4226-AD95-3F0251558604}" type="pres">
      <dgm:prSet presAssocID="{1EB4C8E2-794E-463D-8DEF-4B1774A8C4F3}" presName="theInnerList" presStyleCnt="0"/>
      <dgm:spPr/>
    </dgm:pt>
    <dgm:pt modelId="{96F61EA6-E010-477C-9531-37F52DF65F4E}" type="pres">
      <dgm:prSet presAssocID="{DD4D727C-72C7-4492-BBCB-7F86361F1434}" presName="childNode" presStyleLbl="node1" presStyleIdx="0" presStyleCnt="6">
        <dgm:presLayoutVars>
          <dgm:bulletEnabled val="1"/>
        </dgm:presLayoutVars>
      </dgm:prSet>
      <dgm:spPr/>
      <dgm:t>
        <a:bodyPr/>
        <a:lstStyle/>
        <a:p>
          <a:endParaRPr lang="en-US"/>
        </a:p>
      </dgm:t>
    </dgm:pt>
    <dgm:pt modelId="{2F952BA5-DB2E-4BCF-B3B3-A8A85D597466}" type="pres">
      <dgm:prSet presAssocID="{DD4D727C-72C7-4492-BBCB-7F86361F1434}" presName="aSpace2" presStyleCnt="0"/>
      <dgm:spPr/>
    </dgm:pt>
    <dgm:pt modelId="{00AF24D3-E734-4B55-9B2F-EE9428FDB84A}" type="pres">
      <dgm:prSet presAssocID="{6D97F794-63EE-4540-8AC4-62454C29FEC4}" presName="childNode" presStyleLbl="node1" presStyleIdx="1" presStyleCnt="6">
        <dgm:presLayoutVars>
          <dgm:bulletEnabled val="1"/>
        </dgm:presLayoutVars>
      </dgm:prSet>
      <dgm:spPr/>
      <dgm:t>
        <a:bodyPr/>
        <a:lstStyle/>
        <a:p>
          <a:endParaRPr lang="en-US"/>
        </a:p>
      </dgm:t>
    </dgm:pt>
    <dgm:pt modelId="{B78C0257-41AC-4451-A586-FDC8639BDA46}" type="pres">
      <dgm:prSet presAssocID="{6D97F794-63EE-4540-8AC4-62454C29FEC4}" presName="aSpace2" presStyleCnt="0"/>
      <dgm:spPr/>
    </dgm:pt>
    <dgm:pt modelId="{8271F84F-016E-4E7D-A24C-FCE5E72D0094}" type="pres">
      <dgm:prSet presAssocID="{6243249C-EFA2-40E1-A495-C92D3F03948B}" presName="childNode" presStyleLbl="node1" presStyleIdx="2" presStyleCnt="6">
        <dgm:presLayoutVars>
          <dgm:bulletEnabled val="1"/>
        </dgm:presLayoutVars>
      </dgm:prSet>
      <dgm:spPr/>
      <dgm:t>
        <a:bodyPr/>
        <a:lstStyle/>
        <a:p>
          <a:endParaRPr lang="en-US"/>
        </a:p>
      </dgm:t>
    </dgm:pt>
    <dgm:pt modelId="{02458799-42F4-4542-99E3-05A43602B461}" type="pres">
      <dgm:prSet presAssocID="{1EB4C8E2-794E-463D-8DEF-4B1774A8C4F3}" presName="aSpace" presStyleCnt="0"/>
      <dgm:spPr/>
    </dgm:pt>
    <dgm:pt modelId="{8CA4F0B5-DAF1-47AF-AC8F-1B906CBAB3CF}" type="pres">
      <dgm:prSet presAssocID="{122BF9CD-5458-4B31-8F2D-CB7C09B03652}" presName="compNode" presStyleCnt="0"/>
      <dgm:spPr/>
    </dgm:pt>
    <dgm:pt modelId="{D2FF29F7-3795-4C39-BDFF-023728C10C3B}" type="pres">
      <dgm:prSet presAssocID="{122BF9CD-5458-4B31-8F2D-CB7C09B03652}" presName="aNode" presStyleLbl="bgShp" presStyleIdx="1" presStyleCnt="2"/>
      <dgm:spPr/>
      <dgm:t>
        <a:bodyPr/>
        <a:lstStyle/>
        <a:p>
          <a:endParaRPr lang="en-US"/>
        </a:p>
      </dgm:t>
    </dgm:pt>
    <dgm:pt modelId="{FA2BB378-8B60-4CE2-853B-1BC5FE131E49}" type="pres">
      <dgm:prSet presAssocID="{122BF9CD-5458-4B31-8F2D-CB7C09B03652}" presName="textNode" presStyleLbl="bgShp" presStyleIdx="1" presStyleCnt="2"/>
      <dgm:spPr/>
      <dgm:t>
        <a:bodyPr/>
        <a:lstStyle/>
        <a:p>
          <a:endParaRPr lang="en-US"/>
        </a:p>
      </dgm:t>
    </dgm:pt>
    <dgm:pt modelId="{B3053B86-BF08-4781-B92B-6A6A335D1AB3}" type="pres">
      <dgm:prSet presAssocID="{122BF9CD-5458-4B31-8F2D-CB7C09B03652}" presName="compChildNode" presStyleCnt="0"/>
      <dgm:spPr/>
    </dgm:pt>
    <dgm:pt modelId="{45EFA6B8-6827-4C74-8A2D-426F2C7725AA}" type="pres">
      <dgm:prSet presAssocID="{122BF9CD-5458-4B31-8F2D-CB7C09B03652}" presName="theInnerList" presStyleCnt="0"/>
      <dgm:spPr/>
    </dgm:pt>
    <dgm:pt modelId="{F5F700F8-E90F-4A4C-9665-7620ACC98456}" type="pres">
      <dgm:prSet presAssocID="{A072F908-1663-4252-B309-FD983CA6A8AA}" presName="childNode" presStyleLbl="node1" presStyleIdx="3" presStyleCnt="6">
        <dgm:presLayoutVars>
          <dgm:bulletEnabled val="1"/>
        </dgm:presLayoutVars>
      </dgm:prSet>
      <dgm:spPr/>
      <dgm:t>
        <a:bodyPr/>
        <a:lstStyle/>
        <a:p>
          <a:endParaRPr lang="en-US"/>
        </a:p>
      </dgm:t>
    </dgm:pt>
    <dgm:pt modelId="{F7CC2333-8019-415C-BB30-C466E846841C}" type="pres">
      <dgm:prSet presAssocID="{A072F908-1663-4252-B309-FD983CA6A8AA}" presName="aSpace2" presStyleCnt="0"/>
      <dgm:spPr/>
    </dgm:pt>
    <dgm:pt modelId="{7E839FCD-90E5-47CD-A098-822840E3CD37}" type="pres">
      <dgm:prSet presAssocID="{B5EB51CA-79FC-4D12-87EE-2EAAE1888F88}" presName="childNode" presStyleLbl="node1" presStyleIdx="4" presStyleCnt="6">
        <dgm:presLayoutVars>
          <dgm:bulletEnabled val="1"/>
        </dgm:presLayoutVars>
      </dgm:prSet>
      <dgm:spPr/>
      <dgm:t>
        <a:bodyPr/>
        <a:lstStyle/>
        <a:p>
          <a:endParaRPr lang="en-US"/>
        </a:p>
      </dgm:t>
    </dgm:pt>
    <dgm:pt modelId="{098B23A3-C661-4F3F-900E-A75CF98C8199}" type="pres">
      <dgm:prSet presAssocID="{B5EB51CA-79FC-4D12-87EE-2EAAE1888F88}" presName="aSpace2" presStyleCnt="0"/>
      <dgm:spPr/>
    </dgm:pt>
    <dgm:pt modelId="{E1AEDBB7-CAD5-4C9B-949D-948F65C726BF}" type="pres">
      <dgm:prSet presAssocID="{16F9DAE6-4614-4DF2-98C0-B4986BE0605B}" presName="childNode" presStyleLbl="node1" presStyleIdx="5" presStyleCnt="6">
        <dgm:presLayoutVars>
          <dgm:bulletEnabled val="1"/>
        </dgm:presLayoutVars>
      </dgm:prSet>
      <dgm:spPr/>
      <dgm:t>
        <a:bodyPr/>
        <a:lstStyle/>
        <a:p>
          <a:endParaRPr lang="en-US"/>
        </a:p>
      </dgm:t>
    </dgm:pt>
  </dgm:ptLst>
  <dgm:cxnLst>
    <dgm:cxn modelId="{BD042942-2D33-417E-A7E8-A4832EBF1C92}" srcId="{122BF9CD-5458-4B31-8F2D-CB7C09B03652}" destId="{A072F908-1663-4252-B309-FD983CA6A8AA}" srcOrd="0" destOrd="0" parTransId="{67F68A32-D9EC-4309-9159-0D8241FC048B}" sibTransId="{07CED35D-0B4D-4A7B-A05E-8EC158CA803F}"/>
    <dgm:cxn modelId="{4BA38DC9-E57C-471F-B6AC-DF8D11C72401}" type="presOf" srcId="{A072F908-1663-4252-B309-FD983CA6A8AA}" destId="{F5F700F8-E90F-4A4C-9665-7620ACC98456}" srcOrd="0" destOrd="0" presId="urn:microsoft.com/office/officeart/2005/8/layout/lProcess2"/>
    <dgm:cxn modelId="{7631E948-82FB-4F78-BF89-65EBCB8C508F}" srcId="{122BF9CD-5458-4B31-8F2D-CB7C09B03652}" destId="{B5EB51CA-79FC-4D12-87EE-2EAAE1888F88}" srcOrd="1" destOrd="0" parTransId="{065A4A14-6EB8-4E23-A5B6-04CF4C1163B5}" sibTransId="{9561712D-444B-4C09-8831-47D78257B050}"/>
    <dgm:cxn modelId="{D7DE36E6-9AE1-467C-B890-BE6C5EB63823}" type="presOf" srcId="{16BF85E5-928D-43D7-9F50-812A6C00E99E}" destId="{9E62D33B-2B37-4677-9C9E-257F82CDD063}" srcOrd="0" destOrd="0" presId="urn:microsoft.com/office/officeart/2005/8/layout/lProcess2"/>
    <dgm:cxn modelId="{DB3753DA-FA3C-4ADC-A280-DE18AC9D6000}" type="presOf" srcId="{6D97F794-63EE-4540-8AC4-62454C29FEC4}" destId="{00AF24D3-E734-4B55-9B2F-EE9428FDB84A}" srcOrd="0" destOrd="0" presId="urn:microsoft.com/office/officeart/2005/8/layout/lProcess2"/>
    <dgm:cxn modelId="{616C57EA-01CF-4177-A4C2-E3DFA594348D}" srcId="{16BF85E5-928D-43D7-9F50-812A6C00E99E}" destId="{122BF9CD-5458-4B31-8F2D-CB7C09B03652}" srcOrd="1" destOrd="0" parTransId="{FA3A5FD0-860C-4DCE-8D40-B2863E2FE08D}" sibTransId="{71D301F1-77AE-4C6F-B12A-9A60F3EB2643}"/>
    <dgm:cxn modelId="{6BC6D0C6-F17C-413A-B06A-6B5AC89957E1}" srcId="{1EB4C8E2-794E-463D-8DEF-4B1774A8C4F3}" destId="{DD4D727C-72C7-4492-BBCB-7F86361F1434}" srcOrd="0" destOrd="0" parTransId="{2C31F618-8BC7-4031-B29F-7C3E9F5A412F}" sibTransId="{56017B05-C380-4C98-860F-EA809ADA7430}"/>
    <dgm:cxn modelId="{3D9E3628-0C99-463A-B50C-C0C6090CA746}" type="presOf" srcId="{16F9DAE6-4614-4DF2-98C0-B4986BE0605B}" destId="{E1AEDBB7-CAD5-4C9B-949D-948F65C726BF}" srcOrd="0" destOrd="0" presId="urn:microsoft.com/office/officeart/2005/8/layout/lProcess2"/>
    <dgm:cxn modelId="{0212B0ED-8D89-45BA-B6F1-23E5ECBEA6BC}" srcId="{1EB4C8E2-794E-463D-8DEF-4B1774A8C4F3}" destId="{6D97F794-63EE-4540-8AC4-62454C29FEC4}" srcOrd="1" destOrd="0" parTransId="{D95E885F-BD6F-4333-9097-9A1DAE487A51}" sibTransId="{176D44B2-8768-4BE3-9AF5-0DF6B78D1864}"/>
    <dgm:cxn modelId="{76821EA3-E6DB-4394-95D0-C59CB9DA1A01}" srcId="{122BF9CD-5458-4B31-8F2D-CB7C09B03652}" destId="{16F9DAE6-4614-4DF2-98C0-B4986BE0605B}" srcOrd="2" destOrd="0" parTransId="{A871509A-4A5E-40AA-A1E1-0C9F3A25EA69}" sibTransId="{C8BD3198-8F3A-4DE4-B693-02AF7B5C6FCA}"/>
    <dgm:cxn modelId="{018996DA-E029-4B8B-A596-39531E4FAE15}" type="presOf" srcId="{6243249C-EFA2-40E1-A495-C92D3F03948B}" destId="{8271F84F-016E-4E7D-A24C-FCE5E72D0094}" srcOrd="0" destOrd="0" presId="urn:microsoft.com/office/officeart/2005/8/layout/lProcess2"/>
    <dgm:cxn modelId="{90E678A8-0742-4815-B0D8-E8C7AB3D8ED1}" type="presOf" srcId="{1EB4C8E2-794E-463D-8DEF-4B1774A8C4F3}" destId="{0428FF37-365F-4A1B-918A-EA4144542EFD}" srcOrd="0" destOrd="0" presId="urn:microsoft.com/office/officeart/2005/8/layout/lProcess2"/>
    <dgm:cxn modelId="{F8C806E2-C5A9-40F4-BDB5-679A4423C4AF}" srcId="{16BF85E5-928D-43D7-9F50-812A6C00E99E}" destId="{1EB4C8E2-794E-463D-8DEF-4B1774A8C4F3}" srcOrd="0" destOrd="0" parTransId="{6969098D-EA8C-4F95-832C-E7844E486A01}" sibTransId="{4934D601-950A-40EE-BB2A-23BBEB737259}"/>
    <dgm:cxn modelId="{5F96BA34-9E96-4546-81B8-8151C24F42FF}" type="presOf" srcId="{122BF9CD-5458-4B31-8F2D-CB7C09B03652}" destId="{D2FF29F7-3795-4C39-BDFF-023728C10C3B}" srcOrd="0" destOrd="0" presId="urn:microsoft.com/office/officeart/2005/8/layout/lProcess2"/>
    <dgm:cxn modelId="{0EB98754-F382-460D-95FB-E0818770D3F3}" type="presOf" srcId="{B5EB51CA-79FC-4D12-87EE-2EAAE1888F88}" destId="{7E839FCD-90E5-47CD-A098-822840E3CD37}" srcOrd="0" destOrd="0" presId="urn:microsoft.com/office/officeart/2005/8/layout/lProcess2"/>
    <dgm:cxn modelId="{F7946CA6-47D3-4716-9D49-B7C690D66095}" type="presOf" srcId="{122BF9CD-5458-4B31-8F2D-CB7C09B03652}" destId="{FA2BB378-8B60-4CE2-853B-1BC5FE131E49}" srcOrd="1" destOrd="0" presId="urn:microsoft.com/office/officeart/2005/8/layout/lProcess2"/>
    <dgm:cxn modelId="{10AA2BB5-7F3F-453B-88CD-7D482C9E5B64}" type="presOf" srcId="{1EB4C8E2-794E-463D-8DEF-4B1774A8C4F3}" destId="{A15F0A28-5D1E-42A3-8494-256FB310C5AF}" srcOrd="1" destOrd="0" presId="urn:microsoft.com/office/officeart/2005/8/layout/lProcess2"/>
    <dgm:cxn modelId="{E74787E4-EDE3-47F3-882A-E2443FAC5DD2}" type="presOf" srcId="{DD4D727C-72C7-4492-BBCB-7F86361F1434}" destId="{96F61EA6-E010-477C-9531-37F52DF65F4E}" srcOrd="0" destOrd="0" presId="urn:microsoft.com/office/officeart/2005/8/layout/lProcess2"/>
    <dgm:cxn modelId="{54E490CB-A367-498B-81DB-A6B38F51C1F0}" srcId="{1EB4C8E2-794E-463D-8DEF-4B1774A8C4F3}" destId="{6243249C-EFA2-40E1-A495-C92D3F03948B}" srcOrd="2" destOrd="0" parTransId="{BB3F6C55-9862-42F0-A4EA-1F53C668FB9D}" sibTransId="{EF5CAE9B-8E95-42B1-96B9-9F17AAFDD6DF}"/>
    <dgm:cxn modelId="{CD2544BA-D1B8-4C67-AC36-15C5DD3B950F}" type="presParOf" srcId="{9E62D33B-2B37-4677-9C9E-257F82CDD063}" destId="{BFD66ED4-857C-49AA-AA35-9B138A7CFF30}" srcOrd="0" destOrd="0" presId="urn:microsoft.com/office/officeart/2005/8/layout/lProcess2"/>
    <dgm:cxn modelId="{140C38E6-DCBD-4F7F-9433-B8CD21C711BA}" type="presParOf" srcId="{BFD66ED4-857C-49AA-AA35-9B138A7CFF30}" destId="{0428FF37-365F-4A1B-918A-EA4144542EFD}" srcOrd="0" destOrd="0" presId="urn:microsoft.com/office/officeart/2005/8/layout/lProcess2"/>
    <dgm:cxn modelId="{87E3C78F-C6BC-47BE-89C0-97DCC35CB610}" type="presParOf" srcId="{BFD66ED4-857C-49AA-AA35-9B138A7CFF30}" destId="{A15F0A28-5D1E-42A3-8494-256FB310C5AF}" srcOrd="1" destOrd="0" presId="urn:microsoft.com/office/officeart/2005/8/layout/lProcess2"/>
    <dgm:cxn modelId="{4C4D3EE1-462D-4EDB-8F2A-CE3E1BF16735}" type="presParOf" srcId="{BFD66ED4-857C-49AA-AA35-9B138A7CFF30}" destId="{2650243C-1212-45DD-9648-585A8F819298}" srcOrd="2" destOrd="0" presId="urn:microsoft.com/office/officeart/2005/8/layout/lProcess2"/>
    <dgm:cxn modelId="{3AB4DC4C-46CA-44D6-A739-85790BA99776}" type="presParOf" srcId="{2650243C-1212-45DD-9648-585A8F819298}" destId="{7E895EC8-E6A3-4226-AD95-3F0251558604}" srcOrd="0" destOrd="0" presId="urn:microsoft.com/office/officeart/2005/8/layout/lProcess2"/>
    <dgm:cxn modelId="{5CF28058-52FA-457B-BC0D-8E8C8852611A}" type="presParOf" srcId="{7E895EC8-E6A3-4226-AD95-3F0251558604}" destId="{96F61EA6-E010-477C-9531-37F52DF65F4E}" srcOrd="0" destOrd="0" presId="urn:microsoft.com/office/officeart/2005/8/layout/lProcess2"/>
    <dgm:cxn modelId="{030B32B4-19E2-4087-8D6B-866FAB2E7500}" type="presParOf" srcId="{7E895EC8-E6A3-4226-AD95-3F0251558604}" destId="{2F952BA5-DB2E-4BCF-B3B3-A8A85D597466}" srcOrd="1" destOrd="0" presId="urn:microsoft.com/office/officeart/2005/8/layout/lProcess2"/>
    <dgm:cxn modelId="{ECC3F6D9-CA49-46F4-9AD2-27E381DA039B}" type="presParOf" srcId="{7E895EC8-E6A3-4226-AD95-3F0251558604}" destId="{00AF24D3-E734-4B55-9B2F-EE9428FDB84A}" srcOrd="2" destOrd="0" presId="urn:microsoft.com/office/officeart/2005/8/layout/lProcess2"/>
    <dgm:cxn modelId="{77876CC0-A8C9-410B-8628-10368E596500}" type="presParOf" srcId="{7E895EC8-E6A3-4226-AD95-3F0251558604}" destId="{B78C0257-41AC-4451-A586-FDC8639BDA46}" srcOrd="3" destOrd="0" presId="urn:microsoft.com/office/officeart/2005/8/layout/lProcess2"/>
    <dgm:cxn modelId="{9A2D818E-CC1C-4633-A4F6-75FBB20041D5}" type="presParOf" srcId="{7E895EC8-E6A3-4226-AD95-3F0251558604}" destId="{8271F84F-016E-4E7D-A24C-FCE5E72D0094}" srcOrd="4" destOrd="0" presId="urn:microsoft.com/office/officeart/2005/8/layout/lProcess2"/>
    <dgm:cxn modelId="{E644B29B-49F1-4F25-87A0-51F5B82AC0FE}" type="presParOf" srcId="{9E62D33B-2B37-4677-9C9E-257F82CDD063}" destId="{02458799-42F4-4542-99E3-05A43602B461}" srcOrd="1" destOrd="0" presId="urn:microsoft.com/office/officeart/2005/8/layout/lProcess2"/>
    <dgm:cxn modelId="{0C993B0A-61B6-4D8C-AA8A-2ED33B432D01}" type="presParOf" srcId="{9E62D33B-2B37-4677-9C9E-257F82CDD063}" destId="{8CA4F0B5-DAF1-47AF-AC8F-1B906CBAB3CF}" srcOrd="2" destOrd="0" presId="urn:microsoft.com/office/officeart/2005/8/layout/lProcess2"/>
    <dgm:cxn modelId="{0537D887-0656-47FC-934E-07C79E127C5F}" type="presParOf" srcId="{8CA4F0B5-DAF1-47AF-AC8F-1B906CBAB3CF}" destId="{D2FF29F7-3795-4C39-BDFF-023728C10C3B}" srcOrd="0" destOrd="0" presId="urn:microsoft.com/office/officeart/2005/8/layout/lProcess2"/>
    <dgm:cxn modelId="{A85BF832-A319-4912-B3AD-B9338012E9F9}" type="presParOf" srcId="{8CA4F0B5-DAF1-47AF-AC8F-1B906CBAB3CF}" destId="{FA2BB378-8B60-4CE2-853B-1BC5FE131E49}" srcOrd="1" destOrd="0" presId="urn:microsoft.com/office/officeart/2005/8/layout/lProcess2"/>
    <dgm:cxn modelId="{EA129565-047C-4818-9119-AA914A7E542A}" type="presParOf" srcId="{8CA4F0B5-DAF1-47AF-AC8F-1B906CBAB3CF}" destId="{B3053B86-BF08-4781-B92B-6A6A335D1AB3}" srcOrd="2" destOrd="0" presId="urn:microsoft.com/office/officeart/2005/8/layout/lProcess2"/>
    <dgm:cxn modelId="{E13C4967-14A4-4C98-B748-D2A2B1A93281}" type="presParOf" srcId="{B3053B86-BF08-4781-B92B-6A6A335D1AB3}" destId="{45EFA6B8-6827-4C74-8A2D-426F2C7725AA}" srcOrd="0" destOrd="0" presId="urn:microsoft.com/office/officeart/2005/8/layout/lProcess2"/>
    <dgm:cxn modelId="{DD065813-F5EE-4652-AC1A-4FA06EA4EA12}" type="presParOf" srcId="{45EFA6B8-6827-4C74-8A2D-426F2C7725AA}" destId="{F5F700F8-E90F-4A4C-9665-7620ACC98456}" srcOrd="0" destOrd="0" presId="urn:microsoft.com/office/officeart/2005/8/layout/lProcess2"/>
    <dgm:cxn modelId="{0046BE92-EFF7-4B66-B4B4-BA528C92A3C5}" type="presParOf" srcId="{45EFA6B8-6827-4C74-8A2D-426F2C7725AA}" destId="{F7CC2333-8019-415C-BB30-C466E846841C}" srcOrd="1" destOrd="0" presId="urn:microsoft.com/office/officeart/2005/8/layout/lProcess2"/>
    <dgm:cxn modelId="{714BB9DA-95A9-4F73-A12D-C5547F492D9E}" type="presParOf" srcId="{45EFA6B8-6827-4C74-8A2D-426F2C7725AA}" destId="{7E839FCD-90E5-47CD-A098-822840E3CD37}" srcOrd="2" destOrd="0" presId="urn:microsoft.com/office/officeart/2005/8/layout/lProcess2"/>
    <dgm:cxn modelId="{497C3792-2D5C-43D8-8DC2-97030CC36B63}" type="presParOf" srcId="{45EFA6B8-6827-4C74-8A2D-426F2C7725AA}" destId="{098B23A3-C661-4F3F-900E-A75CF98C8199}" srcOrd="3" destOrd="0" presId="urn:microsoft.com/office/officeart/2005/8/layout/lProcess2"/>
    <dgm:cxn modelId="{F2DBE20D-64C3-4054-B10E-9240576EBF3B}" type="presParOf" srcId="{45EFA6B8-6827-4C74-8A2D-426F2C7725AA}" destId="{E1AEDBB7-CAD5-4C9B-949D-948F65C726BF}" srcOrd="4" destOrd="0" presId="urn:microsoft.com/office/officeart/2005/8/layout/l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3FD805F-7643-4BC2-946D-67BBBD02386A}">
      <dsp:nvSpPr>
        <dsp:cNvPr id="0" name=""/>
        <dsp:cNvSpPr/>
      </dsp:nvSpPr>
      <dsp:spPr>
        <a:xfrm rot="16200000">
          <a:off x="-1325281" y="1326449"/>
          <a:ext cx="3799294" cy="1146394"/>
        </a:xfrm>
        <a:prstGeom prst="flowChartManualOperati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91281" bIns="0" numCol="1" spcCol="1270" anchor="ctr" anchorCtr="0">
          <a:noAutofit/>
        </a:bodyPr>
        <a:lstStyle/>
        <a:p>
          <a:pPr lvl="0" algn="ctr" defTabSz="622300">
            <a:lnSpc>
              <a:spcPct val="90000"/>
            </a:lnSpc>
            <a:spcBef>
              <a:spcPct val="0"/>
            </a:spcBef>
            <a:spcAft>
              <a:spcPct val="35000"/>
            </a:spcAft>
          </a:pPr>
          <a:r>
            <a:rPr lang="en-US" sz="1400" kern="1200" dirty="0">
              <a:latin typeface="Georgia" charset="0"/>
            </a:rPr>
            <a:t>Ownership lies with the internal IT Desktop Engineering group within the City of Boston </a:t>
          </a:r>
          <a:endParaRPr lang="en-US" sz="1400" kern="1200" dirty="0"/>
        </a:p>
      </dsp:txBody>
      <dsp:txXfrm rot="16200000">
        <a:off x="-1325281" y="1326449"/>
        <a:ext cx="3799294" cy="1146394"/>
      </dsp:txXfrm>
    </dsp:sp>
    <dsp:sp modelId="{7D07E7EE-15F0-47C2-AC8D-E16EC52E2D29}">
      <dsp:nvSpPr>
        <dsp:cNvPr id="0" name=""/>
        <dsp:cNvSpPr/>
      </dsp:nvSpPr>
      <dsp:spPr>
        <a:xfrm rot="16200000">
          <a:off x="-92907" y="1326449"/>
          <a:ext cx="3799294" cy="1146394"/>
        </a:xfrm>
        <a:prstGeom prst="flowChartManualOperati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91281" bIns="0" numCol="1" spcCol="1270" anchor="ctr" anchorCtr="0">
          <a:noAutofit/>
        </a:bodyPr>
        <a:lstStyle/>
        <a:p>
          <a:pPr lvl="0" algn="ctr" defTabSz="622300">
            <a:lnSpc>
              <a:spcPct val="90000"/>
            </a:lnSpc>
            <a:spcBef>
              <a:spcPct val="0"/>
            </a:spcBef>
            <a:spcAft>
              <a:spcPct val="35000"/>
            </a:spcAft>
          </a:pPr>
          <a:r>
            <a:rPr lang="en-US" sz="1400" kern="1200" dirty="0">
              <a:latin typeface="Georgia" charset="0"/>
            </a:rPr>
            <a:t>Change control processes will be integrated with the DE group </a:t>
          </a:r>
        </a:p>
      </dsp:txBody>
      <dsp:txXfrm rot="16200000">
        <a:off x="-92907" y="1326449"/>
        <a:ext cx="3799294" cy="1146394"/>
      </dsp:txXfrm>
    </dsp:sp>
    <dsp:sp modelId="{8231D6CF-95F8-41EB-BB23-3016769AD8AC}">
      <dsp:nvSpPr>
        <dsp:cNvPr id="0" name=""/>
        <dsp:cNvSpPr/>
      </dsp:nvSpPr>
      <dsp:spPr>
        <a:xfrm rot="16200000">
          <a:off x="1139466" y="1326449"/>
          <a:ext cx="3799294" cy="1146394"/>
        </a:xfrm>
        <a:prstGeom prst="flowChartManualOperati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91281" bIns="0" numCol="1" spcCol="1270" anchor="ctr" anchorCtr="0">
          <a:noAutofit/>
        </a:bodyPr>
        <a:lstStyle/>
        <a:p>
          <a:pPr lvl="0" algn="ctr" defTabSz="622300">
            <a:lnSpc>
              <a:spcPct val="90000"/>
            </a:lnSpc>
            <a:spcBef>
              <a:spcPct val="0"/>
            </a:spcBef>
            <a:spcAft>
              <a:spcPct val="35000"/>
            </a:spcAft>
          </a:pPr>
          <a:r>
            <a:rPr lang="en-US" sz="1400" kern="1200" dirty="0">
              <a:latin typeface="Georgia" charset="0"/>
            </a:rPr>
            <a:t>The service desk will also be part of the support for Utopia </a:t>
          </a:r>
        </a:p>
      </dsp:txBody>
      <dsp:txXfrm rot="16200000">
        <a:off x="1139466" y="1326449"/>
        <a:ext cx="3799294" cy="1146394"/>
      </dsp:txXfrm>
    </dsp:sp>
    <dsp:sp modelId="{F67AEBD3-2B1F-4A07-AE28-BCE280D52F3D}">
      <dsp:nvSpPr>
        <dsp:cNvPr id="0" name=""/>
        <dsp:cNvSpPr/>
      </dsp:nvSpPr>
      <dsp:spPr>
        <a:xfrm rot="16200000">
          <a:off x="2371840" y="1326449"/>
          <a:ext cx="3799294" cy="1146394"/>
        </a:xfrm>
        <a:prstGeom prst="flowChartManualOperati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91281" bIns="0" numCol="1" spcCol="1270" anchor="ctr" anchorCtr="0">
          <a:noAutofit/>
        </a:bodyPr>
        <a:lstStyle/>
        <a:p>
          <a:pPr lvl="0" algn="ctr" defTabSz="622300">
            <a:lnSpc>
              <a:spcPct val="90000"/>
            </a:lnSpc>
            <a:spcBef>
              <a:spcPct val="0"/>
            </a:spcBef>
            <a:spcAft>
              <a:spcPct val="35000"/>
            </a:spcAft>
          </a:pPr>
          <a:r>
            <a:rPr lang="en-US" sz="1400" kern="1200" dirty="0">
              <a:latin typeface="Georgia" charset="0"/>
            </a:rPr>
            <a:t>SLA’s will be set up with Amazon, PostreSQL, Cabforce and iDashboard </a:t>
          </a:r>
        </a:p>
      </dsp:txBody>
      <dsp:txXfrm rot="16200000">
        <a:off x="2371840" y="1326449"/>
        <a:ext cx="3799294" cy="1146394"/>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F25E64D-AEAF-4573-B581-78ECD1DEC586}">
      <dsp:nvSpPr>
        <dsp:cNvPr id="0" name=""/>
        <dsp:cNvSpPr/>
      </dsp:nvSpPr>
      <dsp:spPr>
        <a:xfrm>
          <a:off x="2151" y="944243"/>
          <a:ext cx="1293754" cy="445950"/>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en-US" sz="1300" kern="1200" dirty="0"/>
            <a:t>Security Patch</a:t>
          </a:r>
        </a:p>
      </dsp:txBody>
      <dsp:txXfrm>
        <a:off x="2151" y="944243"/>
        <a:ext cx="1293754" cy="445950"/>
      </dsp:txXfrm>
    </dsp:sp>
    <dsp:sp modelId="{87A1D0DE-4097-4770-8CB8-2A8C7443D285}">
      <dsp:nvSpPr>
        <dsp:cNvPr id="0" name=""/>
        <dsp:cNvSpPr/>
      </dsp:nvSpPr>
      <dsp:spPr>
        <a:xfrm>
          <a:off x="2151" y="1390194"/>
          <a:ext cx="1293754" cy="1421824"/>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Security vulnerability</a:t>
          </a:r>
        </a:p>
        <a:p>
          <a:pPr marL="114300" lvl="1" indent="-114300" algn="l" defTabSz="577850">
            <a:lnSpc>
              <a:spcPct val="90000"/>
            </a:lnSpc>
            <a:spcBef>
              <a:spcPct val="0"/>
            </a:spcBef>
            <a:spcAft>
              <a:spcPct val="15000"/>
            </a:spcAft>
            <a:buChar char="••"/>
          </a:pPr>
          <a:r>
            <a:rPr lang="en-US" sz="1300" kern="1200" dirty="0"/>
            <a:t>CentOS service pack</a:t>
          </a:r>
        </a:p>
      </dsp:txBody>
      <dsp:txXfrm>
        <a:off x="2151" y="1390194"/>
        <a:ext cx="1293754" cy="1421824"/>
      </dsp:txXfrm>
    </dsp:sp>
    <dsp:sp modelId="{37953A63-DE09-4BE2-8C32-D0FE9C886B1B}">
      <dsp:nvSpPr>
        <dsp:cNvPr id="0" name=""/>
        <dsp:cNvSpPr/>
      </dsp:nvSpPr>
      <dsp:spPr>
        <a:xfrm>
          <a:off x="1477031" y="944243"/>
          <a:ext cx="1293754" cy="445950"/>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en-US" sz="1300" kern="1200" dirty="0"/>
            <a:t>Test</a:t>
          </a:r>
        </a:p>
      </dsp:txBody>
      <dsp:txXfrm>
        <a:off x="1477031" y="944243"/>
        <a:ext cx="1293754" cy="445950"/>
      </dsp:txXfrm>
    </dsp:sp>
    <dsp:sp modelId="{942C0C01-C056-4A87-A651-D13ECB3644F2}">
      <dsp:nvSpPr>
        <dsp:cNvPr id="0" name=""/>
        <dsp:cNvSpPr/>
      </dsp:nvSpPr>
      <dsp:spPr>
        <a:xfrm>
          <a:off x="1477031" y="1390194"/>
          <a:ext cx="1293754" cy="1421824"/>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Development environment</a:t>
          </a:r>
        </a:p>
      </dsp:txBody>
      <dsp:txXfrm>
        <a:off x="1477031" y="1390194"/>
        <a:ext cx="1293754" cy="1421824"/>
      </dsp:txXfrm>
    </dsp:sp>
    <dsp:sp modelId="{214ABA76-A97E-487F-A87A-105FD53F719A}">
      <dsp:nvSpPr>
        <dsp:cNvPr id="0" name=""/>
        <dsp:cNvSpPr/>
      </dsp:nvSpPr>
      <dsp:spPr>
        <a:xfrm>
          <a:off x="2951911" y="944243"/>
          <a:ext cx="1293754" cy="445950"/>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en-US" sz="1300" kern="1200" dirty="0"/>
            <a:t>Change Activity</a:t>
          </a:r>
        </a:p>
      </dsp:txBody>
      <dsp:txXfrm>
        <a:off x="2951911" y="944243"/>
        <a:ext cx="1293754" cy="445950"/>
      </dsp:txXfrm>
    </dsp:sp>
    <dsp:sp modelId="{8E3D361D-A613-48E9-A938-BCDC740E2FC7}">
      <dsp:nvSpPr>
        <dsp:cNvPr id="0" name=""/>
        <dsp:cNvSpPr/>
      </dsp:nvSpPr>
      <dsp:spPr>
        <a:xfrm>
          <a:off x="2951911" y="1390194"/>
          <a:ext cx="1293754" cy="1421824"/>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Monthly change control</a:t>
          </a:r>
        </a:p>
        <a:p>
          <a:pPr marL="114300" lvl="1" indent="-114300" algn="l" defTabSz="577850">
            <a:lnSpc>
              <a:spcPct val="90000"/>
            </a:lnSpc>
            <a:spcBef>
              <a:spcPct val="0"/>
            </a:spcBef>
            <a:spcAft>
              <a:spcPct val="15000"/>
            </a:spcAft>
            <a:buChar char="••"/>
          </a:pPr>
          <a:r>
            <a:rPr lang="en-US" sz="1300" kern="1200" dirty="0"/>
            <a:t>Emergency change control</a:t>
          </a:r>
        </a:p>
        <a:p>
          <a:pPr marL="114300" lvl="1" indent="-114300" algn="l" defTabSz="577850">
            <a:lnSpc>
              <a:spcPct val="90000"/>
            </a:lnSpc>
            <a:spcBef>
              <a:spcPct val="0"/>
            </a:spcBef>
            <a:spcAft>
              <a:spcPct val="15000"/>
            </a:spcAft>
            <a:buChar char="••"/>
          </a:pPr>
          <a:r>
            <a:rPr lang="en-US" sz="1300" kern="1200" dirty="0"/>
            <a:t>Out of band </a:t>
          </a:r>
        </a:p>
      </dsp:txBody>
      <dsp:txXfrm>
        <a:off x="2951911" y="1390194"/>
        <a:ext cx="1293754" cy="1421824"/>
      </dsp:txXfrm>
    </dsp:sp>
    <dsp:sp modelId="{6331A265-0D60-44A6-9B05-CF32CEBF4BB0}">
      <dsp:nvSpPr>
        <dsp:cNvPr id="0" name=""/>
        <dsp:cNvSpPr/>
      </dsp:nvSpPr>
      <dsp:spPr>
        <a:xfrm>
          <a:off x="4426791" y="944243"/>
          <a:ext cx="1293754" cy="445950"/>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en-US" sz="1300" kern="1200" dirty="0" err="1"/>
            <a:t>Status</a:t>
          </a:r>
          <a:endParaRPr lang="en-US" sz="1300" kern="1200" dirty="0"/>
        </a:p>
      </dsp:txBody>
      <dsp:txXfrm>
        <a:off x="4426791" y="944243"/>
        <a:ext cx="1293754" cy="445950"/>
      </dsp:txXfrm>
    </dsp:sp>
    <dsp:sp modelId="{93CCB2B5-8C3D-4A0B-8E53-1268ADE4552B}">
      <dsp:nvSpPr>
        <dsp:cNvPr id="0" name=""/>
        <dsp:cNvSpPr/>
      </dsp:nvSpPr>
      <dsp:spPr>
        <a:xfrm>
          <a:off x="4426791" y="1390194"/>
          <a:ext cx="1293754" cy="1421824"/>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err="1"/>
            <a:t>Backout plan</a:t>
          </a:r>
          <a:endParaRPr lang="en-US" sz="1300" kern="1200" dirty="0"/>
        </a:p>
      </dsp:txBody>
      <dsp:txXfrm>
        <a:off x="4426791" y="1390194"/>
        <a:ext cx="1293754" cy="1421824"/>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AC66239-B9D5-47C8-BE2F-5BD8A997A4C7}">
      <dsp:nvSpPr>
        <dsp:cNvPr id="0" name=""/>
        <dsp:cNvSpPr/>
      </dsp:nvSpPr>
      <dsp:spPr>
        <a:xfrm>
          <a:off x="0" y="0"/>
          <a:ext cx="7139056" cy="1375091"/>
        </a:xfrm>
        <a:prstGeom prst="rect">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a:latin typeface="Trebuchet MS" charset="0"/>
            </a:rPr>
            <a:t>Tiers of Support  </a:t>
          </a:r>
        </a:p>
      </dsp:txBody>
      <dsp:txXfrm>
        <a:off x="0" y="0"/>
        <a:ext cx="7139056" cy="1375091"/>
      </dsp:txXfrm>
    </dsp:sp>
    <dsp:sp modelId="{BE5B0975-0239-42C8-B4C5-58D676A44AA9}">
      <dsp:nvSpPr>
        <dsp:cNvPr id="0" name=""/>
        <dsp:cNvSpPr/>
      </dsp:nvSpPr>
      <dsp:spPr>
        <a:xfrm>
          <a:off x="0" y="1375091"/>
          <a:ext cx="1784763" cy="288769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a:latin typeface="Trebuchet MS" charset="0"/>
            </a:rPr>
            <a:t>Tier 1</a:t>
          </a:r>
        </a:p>
        <a:p>
          <a:pPr marL="228600" lvl="1" indent="-228600" algn="l" defTabSz="889000">
            <a:lnSpc>
              <a:spcPct val="90000"/>
            </a:lnSpc>
            <a:spcBef>
              <a:spcPct val="0"/>
            </a:spcBef>
            <a:spcAft>
              <a:spcPct val="15000"/>
            </a:spcAft>
            <a:buChar char="••"/>
          </a:pPr>
          <a:r>
            <a:rPr lang="en-US" sz="2000" kern="1200" dirty="0">
              <a:latin typeface="Trebuchet MS" charset="0"/>
            </a:rPr>
            <a:t>Service Desk</a:t>
          </a:r>
        </a:p>
      </dsp:txBody>
      <dsp:txXfrm>
        <a:off x="0" y="1375091"/>
        <a:ext cx="1784763" cy="2887692"/>
      </dsp:txXfrm>
    </dsp:sp>
    <dsp:sp modelId="{093516B6-57F5-4B20-809E-855D2BFAB4EE}">
      <dsp:nvSpPr>
        <dsp:cNvPr id="0" name=""/>
        <dsp:cNvSpPr/>
      </dsp:nvSpPr>
      <dsp:spPr>
        <a:xfrm>
          <a:off x="1784764" y="1375091"/>
          <a:ext cx="1784763" cy="2887692"/>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a:latin typeface="Trebuchet MS" charset="0"/>
            </a:rPr>
            <a:t>Tier 2</a:t>
          </a:r>
        </a:p>
        <a:p>
          <a:pPr marL="228600" lvl="1" indent="-228600" algn="l" defTabSz="889000">
            <a:lnSpc>
              <a:spcPct val="90000"/>
            </a:lnSpc>
            <a:spcBef>
              <a:spcPct val="0"/>
            </a:spcBef>
            <a:spcAft>
              <a:spcPct val="15000"/>
            </a:spcAft>
            <a:buChar char="••"/>
          </a:pPr>
          <a:r>
            <a:rPr lang="en-US" sz="2000" kern="1200" dirty="0">
              <a:latin typeface="Trebuchet MS" charset="0"/>
            </a:rPr>
            <a:t>Escalations</a:t>
          </a:r>
        </a:p>
      </dsp:txBody>
      <dsp:txXfrm>
        <a:off x="1784764" y="1375091"/>
        <a:ext cx="1784763" cy="2887692"/>
      </dsp:txXfrm>
    </dsp:sp>
    <dsp:sp modelId="{3E627BC7-F5E2-44F6-A1FF-C0694663F5FA}">
      <dsp:nvSpPr>
        <dsp:cNvPr id="0" name=""/>
        <dsp:cNvSpPr/>
      </dsp:nvSpPr>
      <dsp:spPr>
        <a:xfrm>
          <a:off x="3569527" y="1375091"/>
          <a:ext cx="1784763" cy="2887692"/>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a:latin typeface="Trebuchet MS" charset="0"/>
            </a:rPr>
            <a:t>Tier 3</a:t>
          </a:r>
        </a:p>
        <a:p>
          <a:pPr marL="228600" lvl="1" indent="-228600" algn="l" defTabSz="889000">
            <a:lnSpc>
              <a:spcPct val="90000"/>
            </a:lnSpc>
            <a:spcBef>
              <a:spcPct val="0"/>
            </a:spcBef>
            <a:spcAft>
              <a:spcPct val="15000"/>
            </a:spcAft>
            <a:buChar char="••"/>
          </a:pPr>
          <a:r>
            <a:rPr lang="en-US" sz="2000" kern="1200" dirty="0">
              <a:latin typeface="Trebuchet MS" charset="0"/>
            </a:rPr>
            <a:t>Field Support</a:t>
          </a:r>
        </a:p>
      </dsp:txBody>
      <dsp:txXfrm>
        <a:off x="3569527" y="1375091"/>
        <a:ext cx="1784763" cy="2887692"/>
      </dsp:txXfrm>
    </dsp:sp>
    <dsp:sp modelId="{112D85D6-6FC8-4609-8BF2-A0EC1A614560}">
      <dsp:nvSpPr>
        <dsp:cNvPr id="0" name=""/>
        <dsp:cNvSpPr/>
      </dsp:nvSpPr>
      <dsp:spPr>
        <a:xfrm>
          <a:off x="5354292" y="1375091"/>
          <a:ext cx="1784763" cy="2887692"/>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a:latin typeface="Trebuchet MS" charset="0"/>
            </a:rPr>
            <a:t>Tier 4</a:t>
          </a:r>
        </a:p>
        <a:p>
          <a:pPr marL="228600" lvl="1" indent="-228600" algn="l" defTabSz="889000">
            <a:lnSpc>
              <a:spcPct val="90000"/>
            </a:lnSpc>
            <a:spcBef>
              <a:spcPct val="0"/>
            </a:spcBef>
            <a:spcAft>
              <a:spcPct val="15000"/>
            </a:spcAft>
            <a:buChar char="••"/>
          </a:pPr>
          <a:r>
            <a:rPr lang="en-US" sz="2000" kern="1200" dirty="0">
              <a:latin typeface="Trebuchet MS" charset="0"/>
            </a:rPr>
            <a:t>Systems Engineering</a:t>
          </a:r>
        </a:p>
      </dsp:txBody>
      <dsp:txXfrm>
        <a:off x="5354292" y="1375091"/>
        <a:ext cx="1784763" cy="2887692"/>
      </dsp:txXfrm>
    </dsp:sp>
    <dsp:sp modelId="{B5A47981-DAA7-4E66-B7E6-126ABF034052}">
      <dsp:nvSpPr>
        <dsp:cNvPr id="0" name=""/>
        <dsp:cNvSpPr/>
      </dsp:nvSpPr>
      <dsp:spPr>
        <a:xfrm>
          <a:off x="0" y="4262784"/>
          <a:ext cx="7139056" cy="320854"/>
        </a:xfrm>
        <a:prstGeom prst="rect">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428FF37-365F-4A1B-918A-EA4144542EFD}">
      <dsp:nvSpPr>
        <dsp:cNvPr id="0" name=""/>
        <dsp:cNvSpPr/>
      </dsp:nvSpPr>
      <dsp:spPr>
        <a:xfrm>
          <a:off x="2288" y="0"/>
          <a:ext cx="2201167" cy="36576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solidFill>
                <a:srgbClr val="000000"/>
              </a:solidFill>
              <a:latin typeface="Georgia" charset="0"/>
            </a:rPr>
            <a:t>3 Customer Facing Applications </a:t>
          </a:r>
        </a:p>
      </dsp:txBody>
      <dsp:txXfrm>
        <a:off x="2288" y="0"/>
        <a:ext cx="2201167" cy="1097280"/>
      </dsp:txXfrm>
    </dsp:sp>
    <dsp:sp modelId="{96F61EA6-E010-477C-9531-37F52DF65F4E}">
      <dsp:nvSpPr>
        <dsp:cNvPr id="0" name=""/>
        <dsp:cNvSpPr/>
      </dsp:nvSpPr>
      <dsp:spPr>
        <a:xfrm>
          <a:off x="222405" y="1097592"/>
          <a:ext cx="1760934" cy="71857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dirty="0">
              <a:solidFill>
                <a:srgbClr val="000000"/>
              </a:solidFill>
              <a:latin typeface="Georgia" charset="0"/>
            </a:rPr>
            <a:t>User Administration page </a:t>
          </a:r>
        </a:p>
      </dsp:txBody>
      <dsp:txXfrm>
        <a:off x="222405" y="1097592"/>
        <a:ext cx="1760934" cy="718571"/>
      </dsp:txXfrm>
    </dsp:sp>
    <dsp:sp modelId="{00AF24D3-E734-4B55-9B2F-EE9428FDB84A}">
      <dsp:nvSpPr>
        <dsp:cNvPr id="0" name=""/>
        <dsp:cNvSpPr/>
      </dsp:nvSpPr>
      <dsp:spPr>
        <a:xfrm>
          <a:off x="222405" y="1926714"/>
          <a:ext cx="1760934" cy="71857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dirty="0">
              <a:solidFill>
                <a:srgbClr val="000000"/>
              </a:solidFill>
              <a:latin typeface="Georgia" charset="0"/>
            </a:rPr>
            <a:t>iDashboard reports </a:t>
          </a:r>
        </a:p>
      </dsp:txBody>
      <dsp:txXfrm>
        <a:off x="222405" y="1926714"/>
        <a:ext cx="1760934" cy="718571"/>
      </dsp:txXfrm>
    </dsp:sp>
    <dsp:sp modelId="{8271F84F-016E-4E7D-A24C-FCE5E72D0094}">
      <dsp:nvSpPr>
        <dsp:cNvPr id="0" name=""/>
        <dsp:cNvSpPr/>
      </dsp:nvSpPr>
      <dsp:spPr>
        <a:xfrm>
          <a:off x="222405" y="2755835"/>
          <a:ext cx="1760934" cy="71857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dirty="0">
              <a:solidFill>
                <a:srgbClr val="000000"/>
              </a:solidFill>
              <a:latin typeface="Georgia" charset="0"/>
            </a:rPr>
            <a:t>Mobile application </a:t>
          </a:r>
        </a:p>
      </dsp:txBody>
      <dsp:txXfrm>
        <a:off x="222405" y="2755835"/>
        <a:ext cx="1760934" cy="718571"/>
      </dsp:txXfrm>
    </dsp:sp>
    <dsp:sp modelId="{D2FF29F7-3795-4C39-BDFF-023728C10C3B}">
      <dsp:nvSpPr>
        <dsp:cNvPr id="0" name=""/>
        <dsp:cNvSpPr/>
      </dsp:nvSpPr>
      <dsp:spPr>
        <a:xfrm>
          <a:off x="2368543" y="0"/>
          <a:ext cx="2201167" cy="36576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solidFill>
                <a:srgbClr val="000000"/>
              </a:solidFill>
              <a:latin typeface="Georgia" charset="0"/>
            </a:rPr>
            <a:t>Knowledge Management </a:t>
          </a:r>
        </a:p>
      </dsp:txBody>
      <dsp:txXfrm>
        <a:off x="2368543" y="0"/>
        <a:ext cx="2201167" cy="1097280"/>
      </dsp:txXfrm>
    </dsp:sp>
    <dsp:sp modelId="{F5F700F8-E90F-4A4C-9665-7620ACC98456}">
      <dsp:nvSpPr>
        <dsp:cNvPr id="0" name=""/>
        <dsp:cNvSpPr/>
      </dsp:nvSpPr>
      <dsp:spPr>
        <a:xfrm>
          <a:off x="2588660" y="1097592"/>
          <a:ext cx="1760934" cy="71857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dirty="0">
              <a:solidFill>
                <a:srgbClr val="000000"/>
              </a:solidFill>
              <a:latin typeface="Georgia" charset="0"/>
            </a:rPr>
            <a:t>Training Videos </a:t>
          </a:r>
        </a:p>
      </dsp:txBody>
      <dsp:txXfrm>
        <a:off x="2588660" y="1097592"/>
        <a:ext cx="1760934" cy="718571"/>
      </dsp:txXfrm>
    </dsp:sp>
    <dsp:sp modelId="{7E839FCD-90E5-47CD-A098-822840E3CD37}">
      <dsp:nvSpPr>
        <dsp:cNvPr id="0" name=""/>
        <dsp:cNvSpPr/>
      </dsp:nvSpPr>
      <dsp:spPr>
        <a:xfrm>
          <a:off x="2588660" y="1926714"/>
          <a:ext cx="1760934" cy="71857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dirty="0">
              <a:solidFill>
                <a:srgbClr val="000000"/>
              </a:solidFill>
              <a:latin typeface="Georgia" charset="0"/>
            </a:rPr>
            <a:t>Documentation </a:t>
          </a:r>
        </a:p>
      </dsp:txBody>
      <dsp:txXfrm>
        <a:off x="2588660" y="1926714"/>
        <a:ext cx="1760934" cy="718571"/>
      </dsp:txXfrm>
    </dsp:sp>
    <dsp:sp modelId="{E1AEDBB7-CAD5-4C9B-949D-948F65C726BF}">
      <dsp:nvSpPr>
        <dsp:cNvPr id="0" name=""/>
        <dsp:cNvSpPr/>
      </dsp:nvSpPr>
      <dsp:spPr>
        <a:xfrm>
          <a:off x="2588660" y="2755835"/>
          <a:ext cx="1760934" cy="71857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dirty="0">
              <a:solidFill>
                <a:srgbClr val="000000"/>
              </a:solidFill>
              <a:latin typeface="Georgia" charset="0"/>
            </a:rPr>
            <a:t>Processes</a:t>
          </a:r>
        </a:p>
      </dsp:txBody>
      <dsp:txXfrm>
        <a:off x="2588660" y="2755835"/>
        <a:ext cx="1760934" cy="71857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19C870-29FE-4CDE-B0D6-8712AD81EA94}" type="datetimeFigureOut">
              <a:rPr lang="en-US" smtClean="0"/>
              <a:pPr/>
              <a:t>8/5/2015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63DEC3-B661-4647-800C-E22B9DD1623B}" type="slidenum">
              <a:rPr lang="en-US" smtClean="0"/>
              <a:pPr/>
              <a:t>‹#›</a:t>
            </a:fld>
            <a:endParaRPr lang="en-US"/>
          </a:p>
        </p:txBody>
      </p:sp>
    </p:spTree>
    <p:extLst>
      <p:ext uri="{BB962C8B-B14F-4D97-AF65-F5344CB8AC3E}">
        <p14:creationId xmlns="" xmlns:p14="http://schemas.microsoft.com/office/powerpoint/2010/main" val="1423312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63DEC3-B661-4647-800C-E22B9DD1623B}" type="slidenum">
              <a:rPr lang="en-US" smtClean="0"/>
              <a:pPr/>
              <a:t>1</a:t>
            </a:fld>
            <a:endParaRPr lang="en-US"/>
          </a:p>
        </p:txBody>
      </p:sp>
    </p:spTree>
    <p:extLst>
      <p:ext uri="{BB962C8B-B14F-4D97-AF65-F5344CB8AC3E}">
        <p14:creationId xmlns="" xmlns:p14="http://schemas.microsoft.com/office/powerpoint/2010/main" val="3012958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63DEC3-B661-4647-800C-E22B9DD1623B}" type="slidenum">
              <a:rPr lang="en-US" smtClean="0"/>
              <a:pPr/>
              <a:t>15</a:t>
            </a:fld>
            <a:endParaRPr lang="en-US"/>
          </a:p>
        </p:txBody>
      </p:sp>
    </p:spTree>
    <p:extLst>
      <p:ext uri="{BB962C8B-B14F-4D97-AF65-F5344CB8AC3E}">
        <p14:creationId xmlns="" xmlns:p14="http://schemas.microsoft.com/office/powerpoint/2010/main" val="763440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63DEC3-B661-4647-800C-E22B9DD1623B}" type="slidenum">
              <a:rPr lang="en-US" smtClean="0"/>
              <a:pPr/>
              <a:t>16</a:t>
            </a:fld>
            <a:endParaRPr lang="en-US"/>
          </a:p>
        </p:txBody>
      </p:sp>
    </p:spTree>
    <p:extLst>
      <p:ext uri="{BB962C8B-B14F-4D97-AF65-F5344CB8AC3E}">
        <p14:creationId xmlns="" xmlns:p14="http://schemas.microsoft.com/office/powerpoint/2010/main" val="3835981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63DEC3-B661-4647-800C-E22B9DD1623B}" type="slidenum">
              <a:rPr lang="en-US" smtClean="0"/>
              <a:pPr/>
              <a:t>17</a:t>
            </a:fld>
            <a:endParaRPr lang="en-US"/>
          </a:p>
        </p:txBody>
      </p:sp>
    </p:spTree>
    <p:extLst>
      <p:ext uri="{BB962C8B-B14F-4D97-AF65-F5344CB8AC3E}">
        <p14:creationId xmlns="" xmlns:p14="http://schemas.microsoft.com/office/powerpoint/2010/main" val="1064053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63DEC3-B661-4647-800C-E22B9DD1623B}" type="slidenum">
              <a:rPr lang="en-US" smtClean="0"/>
              <a:pPr/>
              <a:t>18</a:t>
            </a:fld>
            <a:endParaRPr lang="en-US"/>
          </a:p>
        </p:txBody>
      </p:sp>
    </p:spTree>
    <p:extLst>
      <p:ext uri="{BB962C8B-B14F-4D97-AF65-F5344CB8AC3E}">
        <p14:creationId xmlns="" xmlns:p14="http://schemas.microsoft.com/office/powerpoint/2010/main" val="449674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63DEC3-B661-4647-800C-E22B9DD1623B}" type="slidenum">
              <a:rPr lang="en-US" smtClean="0"/>
              <a:pPr/>
              <a:t>19</a:t>
            </a:fld>
            <a:endParaRPr lang="en-US"/>
          </a:p>
        </p:txBody>
      </p:sp>
    </p:spTree>
    <p:extLst>
      <p:ext uri="{BB962C8B-B14F-4D97-AF65-F5344CB8AC3E}">
        <p14:creationId xmlns="" xmlns:p14="http://schemas.microsoft.com/office/powerpoint/2010/main" val="1442860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63DEC3-B661-4647-800C-E22B9DD1623B}" type="slidenum">
              <a:rPr lang="en-US" smtClean="0"/>
              <a:pPr/>
              <a:t>20</a:t>
            </a:fld>
            <a:endParaRPr lang="en-US"/>
          </a:p>
        </p:txBody>
      </p:sp>
    </p:spTree>
    <p:extLst>
      <p:ext uri="{BB962C8B-B14F-4D97-AF65-F5344CB8AC3E}">
        <p14:creationId xmlns="" xmlns:p14="http://schemas.microsoft.com/office/powerpoint/2010/main" val="4071766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63DEC3-B661-4647-800C-E22B9DD1623B}" type="slidenum">
              <a:rPr lang="en-US" smtClean="0"/>
              <a:pPr/>
              <a:t>21</a:t>
            </a:fld>
            <a:endParaRPr lang="en-US"/>
          </a:p>
        </p:txBody>
      </p:sp>
    </p:spTree>
    <p:extLst>
      <p:ext uri="{BB962C8B-B14F-4D97-AF65-F5344CB8AC3E}">
        <p14:creationId xmlns="" xmlns:p14="http://schemas.microsoft.com/office/powerpoint/2010/main" val="341939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63DEC3-B661-4647-800C-E22B9DD1623B}" type="slidenum">
              <a:rPr lang="en-US" smtClean="0"/>
              <a:pPr/>
              <a:t>22</a:t>
            </a:fld>
            <a:endParaRPr lang="en-US"/>
          </a:p>
        </p:txBody>
      </p:sp>
    </p:spTree>
    <p:extLst>
      <p:ext uri="{BB962C8B-B14F-4D97-AF65-F5344CB8AC3E}">
        <p14:creationId xmlns="" xmlns:p14="http://schemas.microsoft.com/office/powerpoint/2010/main" val="2469024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63DEC3-B661-4647-800C-E22B9DD1623B}" type="slidenum">
              <a:rPr lang="en-US" smtClean="0"/>
              <a:pPr/>
              <a:t>23</a:t>
            </a:fld>
            <a:endParaRPr lang="en-US"/>
          </a:p>
        </p:txBody>
      </p:sp>
    </p:spTree>
    <p:extLst>
      <p:ext uri="{BB962C8B-B14F-4D97-AF65-F5344CB8AC3E}">
        <p14:creationId xmlns="" xmlns:p14="http://schemas.microsoft.com/office/powerpoint/2010/main" val="2000278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63DEC3-B661-4647-800C-E22B9DD1623B}" type="slidenum">
              <a:rPr lang="en-US" smtClean="0"/>
              <a:pPr/>
              <a:t>24</a:t>
            </a:fld>
            <a:endParaRPr lang="en-US"/>
          </a:p>
        </p:txBody>
      </p:sp>
    </p:spTree>
    <p:extLst>
      <p:ext uri="{BB962C8B-B14F-4D97-AF65-F5344CB8AC3E}">
        <p14:creationId xmlns="" xmlns:p14="http://schemas.microsoft.com/office/powerpoint/2010/main" val="1806653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63DEC3-B661-4647-800C-E22B9DD1623B}" type="slidenum">
              <a:rPr lang="en-US" smtClean="0"/>
              <a:pPr/>
              <a:t>2</a:t>
            </a:fld>
            <a:endParaRPr lang="en-US"/>
          </a:p>
        </p:txBody>
      </p:sp>
    </p:spTree>
    <p:extLst>
      <p:ext uri="{BB962C8B-B14F-4D97-AF65-F5344CB8AC3E}">
        <p14:creationId xmlns="" xmlns:p14="http://schemas.microsoft.com/office/powerpoint/2010/main" val="34609943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63DEC3-B661-4647-800C-E22B9DD1623B}" type="slidenum">
              <a:rPr lang="en-US" smtClean="0"/>
              <a:pPr/>
              <a:t>25</a:t>
            </a:fld>
            <a:endParaRPr lang="en-US"/>
          </a:p>
        </p:txBody>
      </p:sp>
    </p:spTree>
    <p:extLst>
      <p:ext uri="{BB962C8B-B14F-4D97-AF65-F5344CB8AC3E}">
        <p14:creationId xmlns="" xmlns:p14="http://schemas.microsoft.com/office/powerpoint/2010/main" val="4053039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63DEC3-B661-4647-800C-E22B9DD1623B}" type="slidenum">
              <a:rPr lang="en-US" smtClean="0"/>
              <a:pPr/>
              <a:t>26</a:t>
            </a:fld>
            <a:endParaRPr lang="en-US"/>
          </a:p>
        </p:txBody>
      </p:sp>
    </p:spTree>
    <p:extLst>
      <p:ext uri="{BB962C8B-B14F-4D97-AF65-F5344CB8AC3E}">
        <p14:creationId xmlns="" xmlns:p14="http://schemas.microsoft.com/office/powerpoint/2010/main" val="3141990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63DEC3-B661-4647-800C-E22B9DD1623B}" type="slidenum">
              <a:rPr lang="en-US" smtClean="0"/>
              <a:pPr/>
              <a:t>27</a:t>
            </a:fld>
            <a:endParaRPr lang="en-US"/>
          </a:p>
        </p:txBody>
      </p:sp>
    </p:spTree>
    <p:extLst>
      <p:ext uri="{BB962C8B-B14F-4D97-AF65-F5344CB8AC3E}">
        <p14:creationId xmlns="" xmlns:p14="http://schemas.microsoft.com/office/powerpoint/2010/main" val="2087620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63DEC3-B661-4647-800C-E22B9DD1623B}" type="slidenum">
              <a:rPr lang="en-US" smtClean="0"/>
              <a:pPr/>
              <a:t>28</a:t>
            </a:fld>
            <a:endParaRPr lang="en-US"/>
          </a:p>
        </p:txBody>
      </p:sp>
    </p:spTree>
    <p:extLst>
      <p:ext uri="{BB962C8B-B14F-4D97-AF65-F5344CB8AC3E}">
        <p14:creationId xmlns="" xmlns:p14="http://schemas.microsoft.com/office/powerpoint/2010/main" val="1122065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63DEC3-B661-4647-800C-E22B9DD1623B}" type="slidenum">
              <a:rPr lang="en-US" smtClean="0"/>
              <a:pPr/>
              <a:t>29</a:t>
            </a:fld>
            <a:endParaRPr lang="en-US"/>
          </a:p>
        </p:txBody>
      </p:sp>
    </p:spTree>
    <p:extLst>
      <p:ext uri="{BB962C8B-B14F-4D97-AF65-F5344CB8AC3E}">
        <p14:creationId xmlns="" xmlns:p14="http://schemas.microsoft.com/office/powerpoint/2010/main" val="2926406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63DEC3-B661-4647-800C-E22B9DD1623B}" type="slidenum">
              <a:rPr lang="en-US" smtClean="0"/>
              <a:pPr/>
              <a:t>30</a:t>
            </a:fld>
            <a:endParaRPr lang="en-US"/>
          </a:p>
        </p:txBody>
      </p:sp>
    </p:spTree>
    <p:extLst>
      <p:ext uri="{BB962C8B-B14F-4D97-AF65-F5344CB8AC3E}">
        <p14:creationId xmlns="" xmlns:p14="http://schemas.microsoft.com/office/powerpoint/2010/main" val="15410112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63DEC3-B661-4647-800C-E22B9DD1623B}" type="slidenum">
              <a:rPr lang="en-US" smtClean="0"/>
              <a:pPr/>
              <a:t>31</a:t>
            </a:fld>
            <a:endParaRPr lang="en-US"/>
          </a:p>
        </p:txBody>
      </p:sp>
    </p:spTree>
    <p:extLst>
      <p:ext uri="{BB962C8B-B14F-4D97-AF65-F5344CB8AC3E}">
        <p14:creationId xmlns="" xmlns:p14="http://schemas.microsoft.com/office/powerpoint/2010/main" val="2075788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63DEC3-B661-4647-800C-E22B9DD1623B}" type="slidenum">
              <a:rPr lang="en-US" smtClean="0"/>
              <a:pPr/>
              <a:t>32</a:t>
            </a:fld>
            <a:endParaRPr lang="en-US"/>
          </a:p>
        </p:txBody>
      </p:sp>
    </p:spTree>
    <p:extLst>
      <p:ext uri="{BB962C8B-B14F-4D97-AF65-F5344CB8AC3E}">
        <p14:creationId xmlns="" xmlns:p14="http://schemas.microsoft.com/office/powerpoint/2010/main" val="3394255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63DEC3-B661-4647-800C-E22B9DD1623B}" type="slidenum">
              <a:rPr lang="en-US" smtClean="0"/>
              <a:pPr/>
              <a:t>33</a:t>
            </a:fld>
            <a:endParaRPr lang="en-US"/>
          </a:p>
        </p:txBody>
      </p:sp>
    </p:spTree>
    <p:extLst>
      <p:ext uri="{BB962C8B-B14F-4D97-AF65-F5344CB8AC3E}">
        <p14:creationId xmlns="" xmlns:p14="http://schemas.microsoft.com/office/powerpoint/2010/main" val="594815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63DEC3-B661-4647-800C-E22B9DD1623B}" type="slidenum">
              <a:rPr lang="en-US" smtClean="0"/>
              <a:pPr/>
              <a:t>3</a:t>
            </a:fld>
            <a:endParaRPr lang="en-US"/>
          </a:p>
        </p:txBody>
      </p:sp>
    </p:spTree>
    <p:extLst>
      <p:ext uri="{BB962C8B-B14F-4D97-AF65-F5344CB8AC3E}">
        <p14:creationId xmlns="" xmlns:p14="http://schemas.microsoft.com/office/powerpoint/2010/main" val="2944604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63DEC3-B661-4647-800C-E22B9DD1623B}" type="slidenum">
              <a:rPr lang="en-US" smtClean="0"/>
              <a:pPr/>
              <a:t>9</a:t>
            </a:fld>
            <a:endParaRPr lang="en-US"/>
          </a:p>
        </p:txBody>
      </p:sp>
    </p:spTree>
    <p:extLst>
      <p:ext uri="{BB962C8B-B14F-4D97-AF65-F5344CB8AC3E}">
        <p14:creationId xmlns="" xmlns:p14="http://schemas.microsoft.com/office/powerpoint/2010/main" val="360875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763DEC3-B661-4647-800C-E22B9DD1623B}" type="slidenum">
              <a:rPr lang="en-US" smtClean="0"/>
              <a:pPr/>
              <a:t>10</a:t>
            </a:fld>
            <a:endParaRPr lang="en-US"/>
          </a:p>
        </p:txBody>
      </p:sp>
    </p:spTree>
    <p:extLst>
      <p:ext uri="{BB962C8B-B14F-4D97-AF65-F5344CB8AC3E}">
        <p14:creationId xmlns="" xmlns:p14="http://schemas.microsoft.com/office/powerpoint/2010/main" val="2933837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63DEC3-B661-4647-800C-E22B9DD1623B}" type="slidenum">
              <a:rPr lang="en-US" smtClean="0"/>
              <a:pPr/>
              <a:t>11</a:t>
            </a:fld>
            <a:endParaRPr lang="en-US"/>
          </a:p>
        </p:txBody>
      </p:sp>
    </p:spTree>
    <p:extLst>
      <p:ext uri="{BB962C8B-B14F-4D97-AF65-F5344CB8AC3E}">
        <p14:creationId xmlns="" xmlns:p14="http://schemas.microsoft.com/office/powerpoint/2010/main" val="2978697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763DEC3-B661-4647-800C-E22B9DD1623B}" type="slidenum">
              <a:rPr lang="en-US" smtClean="0"/>
              <a:pPr/>
              <a:t>12</a:t>
            </a:fld>
            <a:endParaRPr lang="en-US"/>
          </a:p>
        </p:txBody>
      </p:sp>
    </p:spTree>
    <p:extLst>
      <p:ext uri="{BB962C8B-B14F-4D97-AF65-F5344CB8AC3E}">
        <p14:creationId xmlns="" xmlns:p14="http://schemas.microsoft.com/office/powerpoint/2010/main" val="1391572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63DEC3-B661-4647-800C-E22B9DD1623B}" type="slidenum">
              <a:rPr lang="en-US" smtClean="0"/>
              <a:pPr/>
              <a:t>13</a:t>
            </a:fld>
            <a:endParaRPr lang="en-US"/>
          </a:p>
        </p:txBody>
      </p:sp>
    </p:spTree>
    <p:extLst>
      <p:ext uri="{BB962C8B-B14F-4D97-AF65-F5344CB8AC3E}">
        <p14:creationId xmlns="" xmlns:p14="http://schemas.microsoft.com/office/powerpoint/2010/main" val="1726102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63DEC3-B661-4647-800C-E22B9DD1623B}" type="slidenum">
              <a:rPr lang="en-US" smtClean="0"/>
              <a:pPr/>
              <a:t>14</a:t>
            </a:fld>
            <a:endParaRPr lang="en-US"/>
          </a:p>
        </p:txBody>
      </p:sp>
    </p:spTree>
    <p:extLst>
      <p:ext uri="{BB962C8B-B14F-4D97-AF65-F5344CB8AC3E}">
        <p14:creationId xmlns="" xmlns:p14="http://schemas.microsoft.com/office/powerpoint/2010/main" val="371150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705600" y="4206240"/>
            <a:ext cx="960120" cy="457200"/>
          </a:xfrm>
        </p:spPr>
        <p:txBody>
          <a:bodyPr/>
          <a:lstStyle/>
          <a:p>
            <a:fld id="{08D619CD-7564-403A-9F65-0BA1FFE954B2}" type="datetime1">
              <a:rPr lang="en-US" smtClean="0"/>
              <a:pPr/>
              <a:t>8/5/2015</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191E8F6F-FD5B-44EF-A2C3-7BC7FCB5197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4119284-7505-4A2D-825A-E54ECBFFA475}" type="datetime1">
              <a:rPr lang="en-US" smtClean="0"/>
              <a:pPr/>
              <a:t>8/5/2015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1E8F6F-FD5B-44EF-A2C3-7BC7FCB5197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ACCB747-5680-4A62-92CE-D4FED49EE9E4}" type="datetime1">
              <a:rPr lang="en-US" smtClean="0"/>
              <a:pPr/>
              <a:t>8/5/2015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1E8F6F-FD5B-44EF-A2C3-7BC7FCB5197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8FA5AAD-C722-4665-B69D-0950EEB31615}" type="datetime1">
              <a:rPr lang="en-US" smtClean="0"/>
              <a:pPr/>
              <a:t>8/5/2015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1E8F6F-FD5B-44EF-A2C3-7BC7FCB5197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9A7A35BE-EEBA-49CB-92D3-968100475415}" type="datetime1">
              <a:rPr lang="en-US" smtClean="0"/>
              <a:pPr/>
              <a:t>8/5/2015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1E8F6F-FD5B-44EF-A2C3-7BC7FCB5197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538BB1E-015E-4086-AA4D-CE5F8322EE30}" type="datetime1">
              <a:rPr lang="en-US" smtClean="0"/>
              <a:pPr/>
              <a:t>8/5/2015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1E8F6F-FD5B-44EF-A2C3-7BC7FCB5197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Date Placeholder 25"/>
          <p:cNvSpPr>
            <a:spLocks noGrp="1"/>
          </p:cNvSpPr>
          <p:nvPr>
            <p:ph type="dt" sz="half" idx="10"/>
          </p:nvPr>
        </p:nvSpPr>
        <p:spPr/>
        <p:txBody>
          <a:bodyPr rtlCol="0"/>
          <a:lstStyle/>
          <a:p>
            <a:fld id="{79429EB5-A426-4C59-B0E6-F537CBD2550B}" type="datetime1">
              <a:rPr lang="en-US" smtClean="0"/>
              <a:pPr/>
              <a:t>8/5/2015</a:t>
            </a:fld>
            <a:endParaRPr lang="en-US"/>
          </a:p>
        </p:txBody>
      </p:sp>
      <p:sp>
        <p:nvSpPr>
          <p:cNvPr id="27" name="Slide Number Placeholder 26"/>
          <p:cNvSpPr>
            <a:spLocks noGrp="1"/>
          </p:cNvSpPr>
          <p:nvPr>
            <p:ph type="sldNum" sz="quarter" idx="11"/>
          </p:nvPr>
        </p:nvSpPr>
        <p:spPr/>
        <p:txBody>
          <a:bodyPr rtlCol="0"/>
          <a:lstStyle/>
          <a:p>
            <a:fld id="{191E8F6F-FD5B-44EF-A2C3-7BC7FCB5197C}" type="slidenum">
              <a:rPr lang="en-US" smtClean="0"/>
              <a:pPr/>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6583680" y="612648"/>
            <a:ext cx="957264" cy="457200"/>
          </a:xfrm>
        </p:spPr>
        <p:txBody>
          <a:bodyPr/>
          <a:lstStyle/>
          <a:p>
            <a:fld id="{E8608328-7BCC-4DB8-86F1-70BF006EAAE2}" type="datetime1">
              <a:rPr lang="en-US" smtClean="0"/>
              <a:pPr/>
              <a:t>8/5/2015</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191E8F6F-FD5B-44EF-A2C3-7BC7FCB5197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A01B42-00D6-4D15-818E-E07E2079B201}" type="datetime1">
              <a:rPr lang="en-US" smtClean="0"/>
              <a:pPr/>
              <a:t>8/5/2015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1E8F6F-FD5B-44EF-A2C3-7BC7FCB5197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D75A101-4C93-4487-B5AE-27E32F9C147D}" type="datetime1">
              <a:rPr lang="en-US" smtClean="0"/>
              <a:pPr/>
              <a:t>8/5/2015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1E8F6F-FD5B-44EF-A2C3-7BC7FCB5197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F2AC43E3-360C-4D1D-A14A-F44F73C2D2E8}" type="datetime1">
              <a:rPr lang="en-US" smtClean="0"/>
              <a:pPr/>
              <a:t>8/5/2015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1E8F6F-FD5B-44EF-A2C3-7BC7FCB5197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C0E9CD3D-6A1B-4DE1-909A-B89E7BFB0814}" type="datetime1">
              <a:rPr lang="en-US" smtClean="0"/>
              <a:pPr/>
              <a:t>8/5/2015</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191E8F6F-FD5B-44EF-A2C3-7BC7FCB5197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hyperlink" Target="http://boston-cab.com/" TargetMode="External"/><Relationship Id="rId5" Type="http://schemas.openxmlformats.org/officeDocument/2006/relationships/hyperlink" Target="https://bostoncab.us/" TargetMode="External"/><Relationship Id="rId10" Type="http://schemas.openxmlformats.org/officeDocument/2006/relationships/image" Target="../media/image7.png"/><Relationship Id="rId4" Type="http://schemas.openxmlformats.org/officeDocument/2006/relationships/hyperlink" Target="https://www.google.com/maps/place/Boston,+MA/" TargetMode="External"/><Relationship Id="rId9" Type="http://schemas.openxmlformats.org/officeDocument/2006/relationships/image" Target="../media/image6.png"/><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2.jpeg"/><Relationship Id="rId7"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8.jpe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www.glgcars.com/qa/" TargetMode="External"/><Relationship Id="rId3" Type="http://schemas.openxmlformats.org/officeDocument/2006/relationships/image" Target="../media/image46.jpeg"/><Relationship Id="rId7" Type="http://schemas.openxmlformats.org/officeDocument/2006/relationships/hyperlink" Target="https://www.bostonglobe.com/2013/03/13/hackney/6BryhorQKXYPXm5mznO6iM/story.html"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pinterest.com/pin/67554063132506162/" TargetMode="External"/><Relationship Id="rId5" Type="http://schemas.openxmlformats.org/officeDocument/2006/relationships/image" Target="../media/image48.jpeg"/><Relationship Id="rId4" Type="http://schemas.openxmlformats.org/officeDocument/2006/relationships/image" Target="../media/image4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700" dirty="0" smtClean="0"/>
              <a:t>Ütopia</a:t>
            </a:r>
            <a:r>
              <a:rPr lang="en-US" dirty="0" smtClean="0"/>
              <a:t/>
            </a:r>
            <a:br>
              <a:rPr lang="en-US" dirty="0" smtClean="0"/>
            </a:br>
            <a:r>
              <a:rPr lang="en-US" dirty="0" smtClean="0"/>
              <a:t>A technical solution to unifying the Boston Taxi experience</a:t>
            </a:r>
            <a:endParaRPr lang="en-US" dirty="0"/>
          </a:p>
        </p:txBody>
      </p:sp>
      <p:sp>
        <p:nvSpPr>
          <p:cNvPr id="3" name="Subtitle 2"/>
          <p:cNvSpPr>
            <a:spLocks noGrp="1"/>
          </p:cNvSpPr>
          <p:nvPr>
            <p:ph type="subTitle" idx="1"/>
          </p:nvPr>
        </p:nvSpPr>
        <p:spPr>
          <a:xfrm>
            <a:off x="457200" y="3899938"/>
            <a:ext cx="4953000" cy="1281662"/>
          </a:xfrm>
        </p:spPr>
        <p:txBody>
          <a:bodyPr>
            <a:normAutofit/>
          </a:bodyPr>
          <a:lstStyle/>
          <a:p>
            <a:r>
              <a:rPr lang="en-US" sz="1800" dirty="0" smtClean="0"/>
              <a:t>Team 4: Patrick Foley, Jerome </a:t>
            </a:r>
            <a:r>
              <a:rPr lang="en-US" sz="1800" dirty="0" err="1" smtClean="0"/>
              <a:t>Jayapal</a:t>
            </a:r>
            <a:r>
              <a:rPr lang="en-US" sz="1800" dirty="0" smtClean="0"/>
              <a:t>, Nathan McDonald, Michael Patterson</a:t>
            </a:r>
            <a:endParaRPr lang="en-US" sz="1800" dirty="0"/>
          </a:p>
        </p:txBody>
      </p:sp>
      <p:sp>
        <p:nvSpPr>
          <p:cNvPr id="4" name="TextBox 3"/>
          <p:cNvSpPr txBox="1"/>
          <p:nvPr/>
        </p:nvSpPr>
        <p:spPr>
          <a:xfrm>
            <a:off x="381000" y="5334000"/>
            <a:ext cx="7948010" cy="1323439"/>
          </a:xfrm>
          <a:prstGeom prst="rect">
            <a:avLst/>
          </a:prstGeom>
          <a:noFill/>
        </p:spPr>
        <p:txBody>
          <a:bodyPr wrap="none" rtlCol="0">
            <a:spAutoFit/>
          </a:bodyPr>
          <a:lstStyle/>
          <a:p>
            <a:r>
              <a:rPr lang="en-US" sz="2000" dirty="0">
                <a:solidFill>
                  <a:schemeClr val="tx2"/>
                </a:solidFill>
              </a:rPr>
              <a:t>ISMT S-599 Capstone Seminar in Enterprise </a:t>
            </a:r>
            <a:r>
              <a:rPr lang="en-US" sz="2000" dirty="0" smtClean="0">
                <a:solidFill>
                  <a:schemeClr val="tx2"/>
                </a:solidFill>
              </a:rPr>
              <a:t>Systems, Summer 2015</a:t>
            </a:r>
          </a:p>
          <a:p>
            <a:r>
              <a:rPr lang="en-US" sz="2000" dirty="0" smtClean="0">
                <a:solidFill>
                  <a:schemeClr val="tx2"/>
                </a:solidFill>
              </a:rPr>
              <a:t>Harvard Extension School</a:t>
            </a:r>
          </a:p>
          <a:p>
            <a:r>
              <a:rPr lang="en-US" sz="2000" dirty="0" smtClean="0">
                <a:solidFill>
                  <a:schemeClr val="tx2"/>
                </a:solidFill>
              </a:rPr>
              <a:t>Instructor: </a:t>
            </a:r>
            <a:r>
              <a:rPr lang="en-US" sz="2000" dirty="0" err="1" smtClean="0">
                <a:solidFill>
                  <a:schemeClr val="tx2"/>
                </a:solidFill>
              </a:rPr>
              <a:t>Zoya</a:t>
            </a:r>
            <a:r>
              <a:rPr lang="en-US" sz="2000" dirty="0" smtClean="0">
                <a:solidFill>
                  <a:schemeClr val="tx2"/>
                </a:solidFill>
              </a:rPr>
              <a:t> </a:t>
            </a:r>
            <a:r>
              <a:rPr lang="en-US" sz="2000" dirty="0" err="1" smtClean="0">
                <a:solidFill>
                  <a:schemeClr val="tx2"/>
                </a:solidFill>
              </a:rPr>
              <a:t>Kinstler</a:t>
            </a:r>
            <a:endParaRPr lang="en-US" sz="2000" dirty="0" smtClean="0">
              <a:solidFill>
                <a:schemeClr val="tx2"/>
              </a:solidFill>
            </a:endParaRPr>
          </a:p>
          <a:p>
            <a:r>
              <a:rPr lang="en-US" sz="2000" dirty="0" smtClean="0">
                <a:solidFill>
                  <a:schemeClr val="tx2"/>
                </a:solidFill>
              </a:rPr>
              <a:t>Teaching Assistant: Takayuki Iida</a:t>
            </a:r>
            <a:endParaRPr lang="en-US" sz="2000" dirty="0">
              <a:solidFill>
                <a:schemeClr val="tx2"/>
              </a:solidFill>
            </a:endParaRPr>
          </a:p>
        </p:txBody>
      </p:sp>
      <p:sp>
        <p:nvSpPr>
          <p:cNvPr id="5" name="Slide Number Placeholder 4"/>
          <p:cNvSpPr>
            <a:spLocks noGrp="1"/>
          </p:cNvSpPr>
          <p:nvPr>
            <p:ph type="sldNum" sz="quarter" idx="12"/>
          </p:nvPr>
        </p:nvSpPr>
        <p:spPr/>
        <p:txBody>
          <a:bodyPr/>
          <a:lstStyle/>
          <a:p>
            <a:fld id="{191E8F6F-FD5B-44EF-A2C3-7BC7FCB5197C}"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lstStyle/>
          <a:p>
            <a:r>
              <a:rPr lang="en-US" dirty="0" err="1" smtClean="0"/>
              <a:t>Ütopia’s</a:t>
            </a:r>
            <a:r>
              <a:rPr lang="en-US" dirty="0" smtClean="0"/>
              <a:t> integration Plan</a:t>
            </a:r>
            <a:endParaRPr lang="en-US" dirty="0"/>
          </a:p>
        </p:txBody>
      </p:sp>
      <p:sp>
        <p:nvSpPr>
          <p:cNvPr id="4" name="Slide Number Placeholder 3"/>
          <p:cNvSpPr>
            <a:spLocks noGrp="1"/>
          </p:cNvSpPr>
          <p:nvPr>
            <p:ph type="sldNum" sz="quarter" idx="12"/>
          </p:nvPr>
        </p:nvSpPr>
        <p:spPr/>
        <p:txBody>
          <a:bodyPr/>
          <a:lstStyle/>
          <a:p>
            <a:fld id="{191E8F6F-FD5B-44EF-A2C3-7BC7FCB5197C}" type="slidenum">
              <a:rPr lang="en-US" smtClean="0"/>
              <a:pPr/>
              <a:t>10</a:t>
            </a:fld>
            <a:endParaRPr lang="en-US"/>
          </a:p>
        </p:txBody>
      </p:sp>
      <p:pic>
        <p:nvPicPr>
          <p:cNvPr id="15" name="Background picture" descr="Baseline.jpg"/>
          <p:cNvPicPr>
            <a:picLocks noChangeAspect="1"/>
          </p:cNvPicPr>
          <p:nvPr/>
        </p:nvPicPr>
        <p:blipFill>
          <a:blip r:embed="rId3" cstate="print"/>
          <a:stretch>
            <a:fillRect/>
          </a:stretch>
        </p:blipFill>
        <p:spPr>
          <a:xfrm>
            <a:off x="76200" y="1676400"/>
            <a:ext cx="7086600" cy="4818888"/>
          </a:xfrm>
          <a:prstGeom prst="rect">
            <a:avLst/>
          </a:prstGeom>
          <a:ln>
            <a:noFill/>
          </a:ln>
        </p:spPr>
      </p:pic>
      <p:pic>
        <p:nvPicPr>
          <p:cNvPr id="17" name="Step 1" descr="Step 1.png"/>
          <p:cNvPicPr>
            <a:picLocks noChangeAspect="1"/>
          </p:cNvPicPr>
          <p:nvPr/>
        </p:nvPicPr>
        <p:blipFill>
          <a:blip r:embed="rId4" cstate="print"/>
          <a:srcRect r="65591" b="60468"/>
          <a:stretch>
            <a:fillRect/>
          </a:stretch>
        </p:blipFill>
        <p:spPr>
          <a:xfrm>
            <a:off x="76200" y="1676400"/>
            <a:ext cx="2438400" cy="1905000"/>
          </a:xfrm>
          <a:prstGeom prst="rect">
            <a:avLst/>
          </a:prstGeom>
        </p:spPr>
      </p:pic>
      <p:pic>
        <p:nvPicPr>
          <p:cNvPr id="18" name="Step 2" descr="Step 2.png"/>
          <p:cNvPicPr>
            <a:picLocks noChangeAspect="1"/>
          </p:cNvPicPr>
          <p:nvPr/>
        </p:nvPicPr>
        <p:blipFill>
          <a:blip r:embed="rId5" cstate="print"/>
          <a:srcRect l="24694" t="29987" r="51638" b="30462"/>
          <a:stretch>
            <a:fillRect/>
          </a:stretch>
        </p:blipFill>
        <p:spPr>
          <a:xfrm>
            <a:off x="1828800" y="3113809"/>
            <a:ext cx="1676400" cy="1905000"/>
          </a:xfrm>
          <a:prstGeom prst="rect">
            <a:avLst/>
          </a:prstGeom>
        </p:spPr>
      </p:pic>
      <p:pic>
        <p:nvPicPr>
          <p:cNvPr id="19" name="Step 3" descr="Step 3.png"/>
          <p:cNvPicPr>
            <a:picLocks noChangeAspect="1"/>
          </p:cNvPicPr>
          <p:nvPr/>
        </p:nvPicPr>
        <p:blipFill>
          <a:blip r:embed="rId6" cstate="print"/>
          <a:srcRect l="21467" t="27111" r="5379" b="6443"/>
          <a:stretch>
            <a:fillRect/>
          </a:stretch>
        </p:blipFill>
        <p:spPr>
          <a:xfrm>
            <a:off x="1600200" y="2971800"/>
            <a:ext cx="5181600" cy="3200400"/>
          </a:xfrm>
          <a:prstGeom prst="rect">
            <a:avLst/>
          </a:prstGeom>
        </p:spPr>
      </p:pic>
      <p:pic>
        <p:nvPicPr>
          <p:cNvPr id="20" name="Step 4" descr="Step 4.png"/>
          <p:cNvPicPr>
            <a:picLocks noChangeAspect="1"/>
          </p:cNvPicPr>
          <p:nvPr/>
        </p:nvPicPr>
        <p:blipFill>
          <a:blip r:embed="rId7" cstate="print"/>
          <a:srcRect l="33333" t="50601" r="12903" b="22517"/>
          <a:stretch>
            <a:fillRect/>
          </a:stretch>
        </p:blipFill>
        <p:spPr>
          <a:xfrm>
            <a:off x="2438400" y="4114800"/>
            <a:ext cx="3810000" cy="1295400"/>
          </a:xfrm>
          <a:prstGeom prst="rect">
            <a:avLst/>
          </a:prstGeom>
        </p:spPr>
      </p:pic>
      <p:pic>
        <p:nvPicPr>
          <p:cNvPr id="21" name="Step 5" descr="Step 5.png"/>
          <p:cNvPicPr>
            <a:picLocks noChangeAspect="1"/>
          </p:cNvPicPr>
          <p:nvPr/>
        </p:nvPicPr>
        <p:blipFill>
          <a:blip r:embed="rId8" cstate="print"/>
          <a:srcRect l="63441" t="64832" r="25806" b="3541"/>
          <a:stretch>
            <a:fillRect/>
          </a:stretch>
        </p:blipFill>
        <p:spPr>
          <a:xfrm>
            <a:off x="4574771" y="4800600"/>
            <a:ext cx="762000" cy="1524000"/>
          </a:xfrm>
          <a:prstGeom prst="rect">
            <a:avLst/>
          </a:prstGeom>
        </p:spPr>
      </p:pic>
      <p:pic>
        <p:nvPicPr>
          <p:cNvPr id="22" name="Step 6" descr="Step 6.png"/>
          <p:cNvPicPr>
            <a:picLocks noChangeAspect="1"/>
          </p:cNvPicPr>
          <p:nvPr/>
        </p:nvPicPr>
        <p:blipFill>
          <a:blip r:embed="rId9" cstate="print"/>
          <a:srcRect l="43011" t="4744" r="9677" b="16192"/>
          <a:stretch>
            <a:fillRect/>
          </a:stretch>
        </p:blipFill>
        <p:spPr>
          <a:xfrm>
            <a:off x="3124200" y="1885604"/>
            <a:ext cx="3352800" cy="3810000"/>
          </a:xfrm>
          <a:prstGeom prst="rect">
            <a:avLst/>
          </a:prstGeom>
        </p:spPr>
      </p:pic>
      <p:pic>
        <p:nvPicPr>
          <p:cNvPr id="23" name="Step 7" descr="Step 7.png"/>
          <p:cNvPicPr>
            <a:picLocks noChangeAspect="1"/>
          </p:cNvPicPr>
          <p:nvPr/>
        </p:nvPicPr>
        <p:blipFill>
          <a:blip r:embed="rId10" cstate="print"/>
          <a:srcRect l="32258" t="9487" r="60215" b="41493"/>
          <a:stretch>
            <a:fillRect/>
          </a:stretch>
        </p:blipFill>
        <p:spPr>
          <a:xfrm>
            <a:off x="2362200" y="2133600"/>
            <a:ext cx="533400" cy="2362200"/>
          </a:xfrm>
          <a:prstGeom prst="rect">
            <a:avLst/>
          </a:prstGeom>
        </p:spPr>
      </p:pic>
      <p:pic>
        <p:nvPicPr>
          <p:cNvPr id="24" name="Step 8" descr="Step 8.png"/>
          <p:cNvPicPr>
            <a:picLocks noChangeAspect="1"/>
          </p:cNvPicPr>
          <p:nvPr/>
        </p:nvPicPr>
        <p:blipFill>
          <a:blip r:embed="rId11" cstate="print"/>
          <a:srcRect l="75269" t="28463" r="7527" b="16192"/>
          <a:stretch>
            <a:fillRect/>
          </a:stretch>
        </p:blipFill>
        <p:spPr>
          <a:xfrm>
            <a:off x="5410200" y="3048000"/>
            <a:ext cx="1219200" cy="2667000"/>
          </a:xfrm>
          <a:prstGeom prst="rect">
            <a:avLst/>
          </a:prstGeom>
        </p:spPr>
      </p:pic>
      <p:pic>
        <p:nvPicPr>
          <p:cNvPr id="25" name="Step 9" descr="Step 9.png"/>
          <p:cNvPicPr>
            <a:picLocks noChangeAspect="1"/>
          </p:cNvPicPr>
          <p:nvPr/>
        </p:nvPicPr>
        <p:blipFill>
          <a:blip r:embed="rId12" cstate="print"/>
          <a:srcRect t="52182" r="69892" b="11448"/>
          <a:stretch>
            <a:fillRect/>
          </a:stretch>
        </p:blipFill>
        <p:spPr>
          <a:xfrm>
            <a:off x="76200" y="4191000"/>
            <a:ext cx="2133600" cy="1752600"/>
          </a:xfrm>
          <a:prstGeom prst="rect">
            <a:avLst/>
          </a:prstGeom>
        </p:spPr>
      </p:pic>
      <p:sp>
        <p:nvSpPr>
          <p:cNvPr id="14" name="Step 1 Text"/>
          <p:cNvSpPr txBox="1"/>
          <p:nvPr/>
        </p:nvSpPr>
        <p:spPr>
          <a:xfrm>
            <a:off x="914400" y="3581400"/>
            <a:ext cx="7162800" cy="1477328"/>
          </a:xfrm>
          <a:prstGeom prst="rect">
            <a:avLst/>
          </a:prstGeom>
          <a:noFill/>
        </p:spPr>
        <p:txBody>
          <a:bodyPr wrap="square" rtlCol="0">
            <a:spAutoFit/>
          </a:bodyPr>
          <a:lstStyle/>
          <a:p>
            <a:pPr lvl="0"/>
            <a:r>
              <a:rPr lang="en-US" b="1" dirty="0" smtClean="0">
                <a:solidFill>
                  <a:schemeClr val="accent3"/>
                </a:solidFill>
              </a:rPr>
              <a:t>(1) </a:t>
            </a:r>
          </a:p>
          <a:p>
            <a:pPr lvl="0">
              <a:buClr>
                <a:schemeClr val="accent3"/>
              </a:buClr>
              <a:buSzPct val="150000"/>
              <a:buFont typeface="Georgia" pitchFamily="18" charset="0"/>
              <a:buChar char="●"/>
            </a:pPr>
            <a:r>
              <a:rPr lang="en-US" dirty="0" smtClean="0"/>
              <a:t>A </a:t>
            </a:r>
            <a:r>
              <a:rPr lang="en-US" dirty="0"/>
              <a:t>rider visits the Ütopia website or launches the Ütopia mobile app to request a </a:t>
            </a:r>
            <a:r>
              <a:rPr lang="en-US" dirty="0" smtClean="0"/>
              <a:t>taxi </a:t>
            </a:r>
          </a:p>
          <a:p>
            <a:pPr lvl="0">
              <a:buClr>
                <a:schemeClr val="accent3"/>
              </a:buClr>
              <a:buSzPct val="150000"/>
              <a:buFont typeface="Georgia" pitchFamily="18" charset="0"/>
              <a:buChar char="●"/>
            </a:pPr>
            <a:r>
              <a:rPr lang="en-US" dirty="0" smtClean="0"/>
              <a:t>Ütopia </a:t>
            </a:r>
            <a:r>
              <a:rPr lang="en-US" dirty="0"/>
              <a:t>is linked to Google </a:t>
            </a:r>
            <a:r>
              <a:rPr lang="en-US" dirty="0" smtClean="0"/>
              <a:t>Maps to perform GIS functions and provide real-time traffic information about the proposed route. </a:t>
            </a:r>
            <a:endParaRPr lang="en-US" dirty="0"/>
          </a:p>
        </p:txBody>
      </p:sp>
      <p:sp>
        <p:nvSpPr>
          <p:cNvPr id="26" name="Step 2 text"/>
          <p:cNvSpPr txBox="1"/>
          <p:nvPr/>
        </p:nvSpPr>
        <p:spPr>
          <a:xfrm>
            <a:off x="3733800" y="3505200"/>
            <a:ext cx="4876800" cy="1015663"/>
          </a:xfrm>
          <a:prstGeom prst="rect">
            <a:avLst/>
          </a:prstGeom>
          <a:noFill/>
        </p:spPr>
        <p:txBody>
          <a:bodyPr wrap="square" rtlCol="0">
            <a:spAutoFit/>
          </a:bodyPr>
          <a:lstStyle/>
          <a:p>
            <a:pPr lvl="0"/>
            <a:r>
              <a:rPr lang="en-US" sz="2000" b="1" dirty="0" smtClean="0">
                <a:solidFill>
                  <a:schemeClr val="accent3"/>
                </a:solidFill>
              </a:rPr>
              <a:t>(2) </a:t>
            </a:r>
            <a:r>
              <a:rPr lang="en-US" sz="2000" dirty="0" smtClean="0"/>
              <a:t>Ütopia accesses the Amazon EC2 RDS backend to retrieve Taxi information and specific user parameters.</a:t>
            </a:r>
            <a:endParaRPr lang="en-US" sz="2000" dirty="0"/>
          </a:p>
        </p:txBody>
      </p:sp>
      <p:sp>
        <p:nvSpPr>
          <p:cNvPr id="16" name="Step 3 text"/>
          <p:cNvSpPr txBox="1"/>
          <p:nvPr/>
        </p:nvSpPr>
        <p:spPr>
          <a:xfrm>
            <a:off x="3886200" y="3657600"/>
            <a:ext cx="4876800" cy="1631216"/>
          </a:xfrm>
          <a:prstGeom prst="rect">
            <a:avLst/>
          </a:prstGeom>
          <a:noFill/>
        </p:spPr>
        <p:txBody>
          <a:bodyPr wrap="square" rtlCol="0">
            <a:spAutoFit/>
          </a:bodyPr>
          <a:lstStyle/>
          <a:p>
            <a:r>
              <a:rPr lang="en-US" sz="2000" b="1" dirty="0" smtClean="0">
                <a:solidFill>
                  <a:schemeClr val="accent3"/>
                </a:solidFill>
              </a:rPr>
              <a:t>(3) </a:t>
            </a:r>
          </a:p>
          <a:p>
            <a:pPr>
              <a:buClr>
                <a:schemeClr val="accent3"/>
              </a:buClr>
              <a:buSzPct val="150000"/>
              <a:buFont typeface="Georgia" pitchFamily="18" charset="0"/>
              <a:buChar char="●"/>
            </a:pPr>
            <a:r>
              <a:rPr lang="en-US" sz="2000" dirty="0" smtClean="0"/>
              <a:t>Rider confirms their booking</a:t>
            </a:r>
          </a:p>
          <a:p>
            <a:pPr>
              <a:buClr>
                <a:schemeClr val="accent3"/>
              </a:buClr>
              <a:buSzPct val="150000"/>
              <a:buFont typeface="Georgia" pitchFamily="18" charset="0"/>
              <a:buChar char="●"/>
            </a:pPr>
            <a:r>
              <a:rPr lang="en-US" sz="2000" dirty="0" smtClean="0"/>
              <a:t>Ütopia stores the information </a:t>
            </a:r>
          </a:p>
          <a:p>
            <a:pPr>
              <a:buClr>
                <a:schemeClr val="accent3"/>
              </a:buClr>
              <a:buSzPct val="150000"/>
              <a:buFont typeface="Georgia" pitchFamily="18" charset="0"/>
              <a:buChar char="●"/>
            </a:pPr>
            <a:r>
              <a:rPr lang="en-US" sz="2000" dirty="0" smtClean="0"/>
              <a:t>Ütopia contacts the </a:t>
            </a:r>
            <a:r>
              <a:rPr lang="en-US" sz="2000" dirty="0" err="1" smtClean="0"/>
              <a:t>Cabforce</a:t>
            </a:r>
            <a:r>
              <a:rPr lang="en-US" sz="2000" dirty="0" smtClean="0"/>
              <a:t> backend</a:t>
            </a:r>
          </a:p>
          <a:p>
            <a:pPr lvl="0"/>
            <a:endParaRPr lang="en-US" sz="2000" dirty="0"/>
          </a:p>
        </p:txBody>
      </p:sp>
      <p:sp>
        <p:nvSpPr>
          <p:cNvPr id="28" name="Step 4 text"/>
          <p:cNvSpPr txBox="1"/>
          <p:nvPr/>
        </p:nvSpPr>
        <p:spPr>
          <a:xfrm>
            <a:off x="4038600" y="3352800"/>
            <a:ext cx="4876800" cy="1323439"/>
          </a:xfrm>
          <a:prstGeom prst="rect">
            <a:avLst/>
          </a:prstGeom>
          <a:noFill/>
        </p:spPr>
        <p:txBody>
          <a:bodyPr wrap="square" rtlCol="0">
            <a:spAutoFit/>
          </a:bodyPr>
          <a:lstStyle/>
          <a:p>
            <a:r>
              <a:rPr lang="en-US" sz="2000" b="1" dirty="0" smtClean="0">
                <a:solidFill>
                  <a:schemeClr val="accent3"/>
                </a:solidFill>
              </a:rPr>
              <a:t>(4) </a:t>
            </a:r>
            <a:r>
              <a:rPr lang="en-US" sz="2000" dirty="0" smtClean="0"/>
              <a:t>The </a:t>
            </a:r>
            <a:r>
              <a:rPr lang="en-US" sz="2000" dirty="0" err="1" smtClean="0"/>
              <a:t>Cabforce</a:t>
            </a:r>
            <a:r>
              <a:rPr lang="en-US" sz="2000" dirty="0" smtClean="0"/>
              <a:t> backend forwards the booking request in a dispatch-specific format to the existing dispatch system. </a:t>
            </a:r>
          </a:p>
          <a:p>
            <a:pPr lvl="0"/>
            <a:endParaRPr lang="en-US" sz="2000" dirty="0"/>
          </a:p>
        </p:txBody>
      </p:sp>
      <p:sp>
        <p:nvSpPr>
          <p:cNvPr id="29" name="Step 5 text"/>
          <p:cNvSpPr txBox="1"/>
          <p:nvPr/>
        </p:nvSpPr>
        <p:spPr>
          <a:xfrm>
            <a:off x="4267200" y="3352800"/>
            <a:ext cx="4876800" cy="1631216"/>
          </a:xfrm>
          <a:prstGeom prst="rect">
            <a:avLst/>
          </a:prstGeom>
          <a:noFill/>
        </p:spPr>
        <p:txBody>
          <a:bodyPr wrap="square" rtlCol="0">
            <a:spAutoFit/>
          </a:bodyPr>
          <a:lstStyle/>
          <a:p>
            <a:pPr lvl="0"/>
            <a:r>
              <a:rPr lang="en-US" sz="2000" b="1" dirty="0" smtClean="0">
                <a:solidFill>
                  <a:schemeClr val="accent3"/>
                </a:solidFill>
              </a:rPr>
              <a:t>(5) </a:t>
            </a:r>
            <a:r>
              <a:rPr lang="en-US" sz="2000" dirty="0" smtClean="0"/>
              <a:t>Booking is processed natively </a:t>
            </a:r>
          </a:p>
          <a:p>
            <a:pPr lvl="0">
              <a:buClr>
                <a:schemeClr val="accent3"/>
              </a:buClr>
              <a:buFont typeface="Georgia" pitchFamily="18" charset="0"/>
              <a:buChar char="●"/>
            </a:pPr>
            <a:r>
              <a:rPr lang="en-US" sz="2000" dirty="0" smtClean="0"/>
              <a:t> A callback is sent to </a:t>
            </a:r>
            <a:r>
              <a:rPr lang="en-US" sz="2000" dirty="0" err="1" smtClean="0"/>
              <a:t>Cabforce</a:t>
            </a:r>
            <a:r>
              <a:rPr lang="en-US" sz="2000" dirty="0" smtClean="0"/>
              <a:t> with the status of the fare</a:t>
            </a:r>
          </a:p>
          <a:p>
            <a:endParaRPr lang="en-US" sz="2000" dirty="0" smtClean="0"/>
          </a:p>
          <a:p>
            <a:pPr lvl="0"/>
            <a:endParaRPr lang="en-US" sz="2000" dirty="0"/>
          </a:p>
        </p:txBody>
      </p:sp>
      <p:sp>
        <p:nvSpPr>
          <p:cNvPr id="30" name="Step 6 text"/>
          <p:cNvSpPr txBox="1"/>
          <p:nvPr/>
        </p:nvSpPr>
        <p:spPr>
          <a:xfrm>
            <a:off x="6477000" y="2209800"/>
            <a:ext cx="2209800" cy="4401205"/>
          </a:xfrm>
          <a:prstGeom prst="rect">
            <a:avLst/>
          </a:prstGeom>
          <a:noFill/>
        </p:spPr>
        <p:txBody>
          <a:bodyPr wrap="square" rtlCol="0">
            <a:spAutoFit/>
          </a:bodyPr>
          <a:lstStyle/>
          <a:p>
            <a:pPr lvl="0"/>
            <a:r>
              <a:rPr lang="en-US" sz="2000" b="1" dirty="0" smtClean="0">
                <a:solidFill>
                  <a:schemeClr val="accent3"/>
                </a:solidFill>
              </a:rPr>
              <a:t>(6) </a:t>
            </a:r>
            <a:r>
              <a:rPr lang="en-US" sz="2000" dirty="0" err="1" smtClean="0"/>
              <a:t>Cabforce</a:t>
            </a:r>
            <a:r>
              <a:rPr lang="en-US" sz="2000" dirty="0" smtClean="0"/>
              <a:t> forwards the callback to Ütopia</a:t>
            </a:r>
          </a:p>
          <a:p>
            <a:pPr lvl="0">
              <a:buClr>
                <a:schemeClr val="accent3"/>
              </a:buClr>
              <a:buSzPct val="150000"/>
              <a:buFont typeface="Georgia" pitchFamily="18" charset="0"/>
              <a:buChar char="●"/>
            </a:pPr>
            <a:r>
              <a:rPr lang="en-US" sz="2000" dirty="0" smtClean="0"/>
              <a:t> The rider is notified of the status of their ride </a:t>
            </a:r>
          </a:p>
          <a:p>
            <a:pPr lvl="0">
              <a:buClr>
                <a:schemeClr val="accent3"/>
              </a:buClr>
              <a:buSzPct val="150000"/>
              <a:buFont typeface="Georgia" pitchFamily="18" charset="0"/>
              <a:buChar char="●"/>
            </a:pPr>
            <a:r>
              <a:rPr lang="en-US" sz="2000" dirty="0" smtClean="0"/>
              <a:t>The driver is notified of a new fare via the Ütopia mobile app.</a:t>
            </a:r>
          </a:p>
          <a:p>
            <a:endParaRPr lang="en-US" sz="2000" dirty="0" smtClean="0"/>
          </a:p>
          <a:p>
            <a:pPr lvl="0"/>
            <a:endParaRPr lang="en-US" sz="2000" dirty="0"/>
          </a:p>
        </p:txBody>
      </p:sp>
      <p:sp>
        <p:nvSpPr>
          <p:cNvPr id="31" name="Step 7 text"/>
          <p:cNvSpPr txBox="1"/>
          <p:nvPr/>
        </p:nvSpPr>
        <p:spPr>
          <a:xfrm>
            <a:off x="0" y="3810001"/>
            <a:ext cx="2057400" cy="2554545"/>
          </a:xfrm>
          <a:prstGeom prst="rect">
            <a:avLst/>
          </a:prstGeom>
          <a:noFill/>
        </p:spPr>
        <p:txBody>
          <a:bodyPr wrap="square" rtlCol="0">
            <a:spAutoFit/>
          </a:bodyPr>
          <a:lstStyle/>
          <a:p>
            <a:pPr lvl="0"/>
            <a:r>
              <a:rPr lang="en-US" sz="2000" b="1" dirty="0" smtClean="0">
                <a:solidFill>
                  <a:schemeClr val="accent3"/>
                </a:solidFill>
              </a:rPr>
              <a:t>(7) </a:t>
            </a:r>
            <a:r>
              <a:rPr lang="en-US" sz="2000" dirty="0" smtClean="0"/>
              <a:t>The rider is leaves feedback</a:t>
            </a:r>
          </a:p>
          <a:p>
            <a:pPr lvl="0">
              <a:buClr>
                <a:schemeClr val="accent3"/>
              </a:buClr>
              <a:buSzPct val="150000"/>
              <a:buFont typeface="Georgia" pitchFamily="18" charset="0"/>
              <a:buChar char="●"/>
            </a:pPr>
            <a:r>
              <a:rPr lang="en-US" sz="2000" dirty="0" smtClean="0"/>
              <a:t> Ütopia updates the RDS fare information</a:t>
            </a:r>
          </a:p>
          <a:p>
            <a:endParaRPr lang="en-US" sz="2000" dirty="0" smtClean="0"/>
          </a:p>
          <a:p>
            <a:pPr lvl="0"/>
            <a:endParaRPr lang="en-US" sz="2000" dirty="0"/>
          </a:p>
        </p:txBody>
      </p:sp>
      <p:sp>
        <p:nvSpPr>
          <p:cNvPr id="32" name="Step 8 text"/>
          <p:cNvSpPr txBox="1"/>
          <p:nvPr/>
        </p:nvSpPr>
        <p:spPr>
          <a:xfrm>
            <a:off x="6705600" y="3429000"/>
            <a:ext cx="2057400" cy="2554545"/>
          </a:xfrm>
          <a:prstGeom prst="rect">
            <a:avLst/>
          </a:prstGeom>
          <a:noFill/>
        </p:spPr>
        <p:txBody>
          <a:bodyPr wrap="square" rtlCol="0">
            <a:spAutoFit/>
          </a:bodyPr>
          <a:lstStyle/>
          <a:p>
            <a:pPr lvl="0"/>
            <a:r>
              <a:rPr lang="en-US" sz="2000" b="1" dirty="0" smtClean="0">
                <a:solidFill>
                  <a:schemeClr val="accent3"/>
                </a:solidFill>
              </a:rPr>
              <a:t>(8) </a:t>
            </a:r>
            <a:r>
              <a:rPr lang="en-US" sz="2000" dirty="0" smtClean="0"/>
              <a:t>Ütopia sends notification dispatch system via </a:t>
            </a:r>
            <a:r>
              <a:rPr lang="en-US" sz="2000" dirty="0" err="1" smtClean="0"/>
              <a:t>Cabforce</a:t>
            </a:r>
            <a:r>
              <a:rPr lang="en-US" sz="2000" dirty="0" smtClean="0"/>
              <a:t> closes the fare. </a:t>
            </a:r>
          </a:p>
          <a:p>
            <a:endParaRPr lang="en-US" sz="2000" dirty="0" smtClean="0"/>
          </a:p>
          <a:p>
            <a:pPr lvl="0"/>
            <a:endParaRPr lang="en-US" sz="2000" dirty="0"/>
          </a:p>
        </p:txBody>
      </p:sp>
      <p:sp>
        <p:nvSpPr>
          <p:cNvPr id="33" name="Step 9 text"/>
          <p:cNvSpPr txBox="1"/>
          <p:nvPr/>
        </p:nvSpPr>
        <p:spPr>
          <a:xfrm>
            <a:off x="6858000" y="2362200"/>
            <a:ext cx="2057400" cy="3477875"/>
          </a:xfrm>
          <a:prstGeom prst="rect">
            <a:avLst/>
          </a:prstGeom>
          <a:noFill/>
        </p:spPr>
        <p:txBody>
          <a:bodyPr wrap="square" rtlCol="0">
            <a:spAutoFit/>
          </a:bodyPr>
          <a:lstStyle/>
          <a:p>
            <a:r>
              <a:rPr lang="en-US" sz="2000" b="1" dirty="0" smtClean="0">
                <a:solidFill>
                  <a:schemeClr val="accent3"/>
                </a:solidFill>
              </a:rPr>
              <a:t>(9) </a:t>
            </a:r>
            <a:r>
              <a:rPr lang="en-US" sz="2000" dirty="0" smtClean="0"/>
              <a:t>The </a:t>
            </a:r>
            <a:r>
              <a:rPr lang="en-US" sz="2000" dirty="0" err="1" smtClean="0"/>
              <a:t>iDashboard</a:t>
            </a:r>
            <a:r>
              <a:rPr lang="en-US" sz="2000" dirty="0" smtClean="0"/>
              <a:t> platform interfaces with the Amazon RDS backend for report generation.</a:t>
            </a:r>
          </a:p>
          <a:p>
            <a:pPr lvl="0"/>
            <a:endParaRPr lang="en-US" sz="2000" dirty="0" smtClean="0"/>
          </a:p>
          <a:p>
            <a:endParaRPr lang="en-US" sz="2000" dirty="0" smtClean="0"/>
          </a:p>
          <a:p>
            <a:pPr lvl="0"/>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1000" fill="hold"/>
                                        <p:tgtEl>
                                          <p:spTgt spid="18"/>
                                        </p:tgtEl>
                                        <p:attrNameLst>
                                          <p:attrName>ppt_y</p:attrName>
                                        </p:attrNameLst>
                                      </p:cBhvr>
                                      <p:tavLst>
                                        <p:tav tm="0">
                                          <p:val>
                                            <p:strVal val="#ppt_y-.1"/>
                                          </p:val>
                                        </p:tav>
                                        <p:tav tm="100000">
                                          <p:val>
                                            <p:strVal val="#ppt_y"/>
                                          </p:val>
                                        </p:tav>
                                      </p:tavLst>
                                    </p:anim>
                                  </p:childTnLst>
                                </p:cTn>
                              </p:par>
                              <p:par>
                                <p:cTn id="18" presetID="42" presetClass="exit" presetSubtype="0" fill="hold" grpId="1" nodeType="withEffect">
                                  <p:stCondLst>
                                    <p:cond delay="0"/>
                                  </p:stCondLst>
                                  <p:childTnLst>
                                    <p:animEffect transition="out" filter="fade">
                                      <p:cBhvr>
                                        <p:cTn id="19" dur="1000"/>
                                        <p:tgtEl>
                                          <p:spTgt spid="14"/>
                                        </p:tgtEl>
                                      </p:cBhvr>
                                    </p:animEffect>
                                    <p:anim calcmode="lin" valueType="num">
                                      <p:cBhvr>
                                        <p:cTn id="20" dur="1000"/>
                                        <p:tgtEl>
                                          <p:spTgt spid="14"/>
                                        </p:tgtEl>
                                        <p:attrNameLst>
                                          <p:attrName>ppt_x</p:attrName>
                                        </p:attrNameLst>
                                      </p:cBhvr>
                                      <p:tavLst>
                                        <p:tav tm="0">
                                          <p:val>
                                            <p:strVal val="ppt_x"/>
                                          </p:val>
                                        </p:tav>
                                        <p:tav tm="100000">
                                          <p:val>
                                            <p:strVal val="ppt_x"/>
                                          </p:val>
                                        </p:tav>
                                      </p:tavLst>
                                    </p:anim>
                                    <p:anim calcmode="lin" valueType="num">
                                      <p:cBhvr>
                                        <p:cTn id="21" dur="1000"/>
                                        <p:tgtEl>
                                          <p:spTgt spid="14"/>
                                        </p:tgtEl>
                                        <p:attrNameLst>
                                          <p:attrName>ppt_y</p:attrName>
                                        </p:attrNameLst>
                                      </p:cBhvr>
                                      <p:tavLst>
                                        <p:tav tm="0">
                                          <p:val>
                                            <p:strVal val="ppt_y"/>
                                          </p:val>
                                        </p:tav>
                                        <p:tav tm="100000">
                                          <p:val>
                                            <p:strVal val="ppt_y+.1"/>
                                          </p:val>
                                        </p:tav>
                                      </p:tavLst>
                                    </p:anim>
                                    <p:set>
                                      <p:cBhvr>
                                        <p:cTn id="22" dur="1" fill="hold">
                                          <p:stCondLst>
                                            <p:cond delay="999"/>
                                          </p:stCondLst>
                                        </p:cTn>
                                        <p:tgtEl>
                                          <p:spTgt spid="14"/>
                                        </p:tgtEl>
                                        <p:attrNameLst>
                                          <p:attrName>style.visibility</p:attrName>
                                        </p:attrNameLst>
                                      </p:cBhvr>
                                      <p:to>
                                        <p:strVal val="hidden"/>
                                      </p:to>
                                    </p:set>
                                  </p:childTnLst>
                                </p:cTn>
                              </p:par>
                              <p:par>
                                <p:cTn id="23" presetID="22" presetClass="entr" presetSubtype="1"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up)">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1000" fill="hold"/>
                                        <p:tgtEl>
                                          <p:spTgt spid="19"/>
                                        </p:tgtEl>
                                        <p:attrNameLst>
                                          <p:attrName>ppt_w</p:attrName>
                                        </p:attrNameLst>
                                      </p:cBhvr>
                                      <p:tavLst>
                                        <p:tav tm="0">
                                          <p:val>
                                            <p:fltVal val="0"/>
                                          </p:val>
                                        </p:tav>
                                        <p:tav tm="100000">
                                          <p:val>
                                            <p:strVal val="#ppt_w"/>
                                          </p:val>
                                        </p:tav>
                                      </p:tavLst>
                                    </p:anim>
                                    <p:anim calcmode="lin" valueType="num">
                                      <p:cBhvr>
                                        <p:cTn id="31" dur="1000" fill="hold"/>
                                        <p:tgtEl>
                                          <p:spTgt spid="19"/>
                                        </p:tgtEl>
                                        <p:attrNameLst>
                                          <p:attrName>ppt_h</p:attrName>
                                        </p:attrNameLst>
                                      </p:cBhvr>
                                      <p:tavLst>
                                        <p:tav tm="0">
                                          <p:val>
                                            <p:fltVal val="0"/>
                                          </p:val>
                                        </p:tav>
                                        <p:tav tm="100000">
                                          <p:val>
                                            <p:strVal val="#ppt_h"/>
                                          </p:val>
                                        </p:tav>
                                      </p:tavLst>
                                    </p:anim>
                                    <p:animEffect transition="in" filter="fade">
                                      <p:cBhvr>
                                        <p:cTn id="32" dur="1000"/>
                                        <p:tgtEl>
                                          <p:spTgt spid="19"/>
                                        </p:tgtEl>
                                      </p:cBhvr>
                                    </p:animEffect>
                                  </p:childTnLst>
                                </p:cTn>
                              </p:par>
                              <p:par>
                                <p:cTn id="33" presetID="55" presetClass="exit" presetSubtype="0" fill="hold" grpId="1" nodeType="withEffect">
                                  <p:stCondLst>
                                    <p:cond delay="0"/>
                                  </p:stCondLst>
                                  <p:childTnLst>
                                    <p:anim calcmode="lin" valueType="num">
                                      <p:cBhvr>
                                        <p:cTn id="34" dur="1000"/>
                                        <p:tgtEl>
                                          <p:spTgt spid="26"/>
                                        </p:tgtEl>
                                        <p:attrNameLst>
                                          <p:attrName>ppt_w</p:attrName>
                                        </p:attrNameLst>
                                      </p:cBhvr>
                                      <p:tavLst>
                                        <p:tav tm="0">
                                          <p:val>
                                            <p:strVal val="ppt_w"/>
                                          </p:val>
                                        </p:tav>
                                        <p:tav tm="100000">
                                          <p:val>
                                            <p:strVal val="ppt_w*0.70"/>
                                          </p:val>
                                        </p:tav>
                                      </p:tavLst>
                                    </p:anim>
                                    <p:anim calcmode="lin" valueType="num">
                                      <p:cBhvr>
                                        <p:cTn id="35" dur="1000"/>
                                        <p:tgtEl>
                                          <p:spTgt spid="26"/>
                                        </p:tgtEl>
                                        <p:attrNameLst>
                                          <p:attrName>ppt_h</p:attrName>
                                        </p:attrNameLst>
                                      </p:cBhvr>
                                      <p:tavLst>
                                        <p:tav tm="0">
                                          <p:val>
                                            <p:strVal val="ppt_h"/>
                                          </p:val>
                                        </p:tav>
                                        <p:tav tm="100000">
                                          <p:val>
                                            <p:strVal val="ppt_h"/>
                                          </p:val>
                                        </p:tav>
                                      </p:tavLst>
                                    </p:anim>
                                    <p:animEffect transition="out" filter="fade">
                                      <p:cBhvr>
                                        <p:cTn id="36" dur="1000"/>
                                        <p:tgtEl>
                                          <p:spTgt spid="26"/>
                                        </p:tgtEl>
                                      </p:cBhvr>
                                    </p:animEffect>
                                    <p:set>
                                      <p:cBhvr>
                                        <p:cTn id="37" dur="1" fill="hold">
                                          <p:stCondLst>
                                            <p:cond delay="999"/>
                                          </p:stCondLst>
                                        </p:cTn>
                                        <p:tgtEl>
                                          <p:spTgt spid="26"/>
                                        </p:tgtEl>
                                        <p:attrNameLst>
                                          <p:attrName>style.visibility</p:attrName>
                                        </p:attrNameLst>
                                      </p:cBhvr>
                                      <p:to>
                                        <p:strVal val="hidden"/>
                                      </p:to>
                                    </p:set>
                                  </p:childTnLst>
                                </p:cTn>
                              </p:par>
                              <p:par>
                                <p:cTn id="38" presetID="23" presetClass="entr" presetSubtype="16" fill="hold" grpId="1"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1000" fill="hold"/>
                                        <p:tgtEl>
                                          <p:spTgt spid="16"/>
                                        </p:tgtEl>
                                        <p:attrNameLst>
                                          <p:attrName>ppt_w</p:attrName>
                                        </p:attrNameLst>
                                      </p:cBhvr>
                                      <p:tavLst>
                                        <p:tav tm="0">
                                          <p:val>
                                            <p:fltVal val="0"/>
                                          </p:val>
                                        </p:tav>
                                        <p:tav tm="100000">
                                          <p:val>
                                            <p:strVal val="#ppt_w"/>
                                          </p:val>
                                        </p:tav>
                                      </p:tavLst>
                                    </p:anim>
                                    <p:anim calcmode="lin" valueType="num">
                                      <p:cBhvr>
                                        <p:cTn id="41" dur="10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anim calcmode="lin" valueType="num">
                                      <p:cBhvr>
                                        <p:cTn id="47" dur="500" fill="hold"/>
                                        <p:tgtEl>
                                          <p:spTgt spid="20"/>
                                        </p:tgtEl>
                                        <p:attrNameLst>
                                          <p:attrName>ppt_x</p:attrName>
                                        </p:attrNameLst>
                                      </p:cBhvr>
                                      <p:tavLst>
                                        <p:tav tm="0">
                                          <p:val>
                                            <p:strVal val="#ppt_x"/>
                                          </p:val>
                                        </p:tav>
                                        <p:tav tm="100000">
                                          <p:val>
                                            <p:strVal val="#ppt_x"/>
                                          </p:val>
                                        </p:tav>
                                      </p:tavLst>
                                    </p:anim>
                                    <p:anim calcmode="lin" valueType="num">
                                      <p:cBhvr>
                                        <p:cTn id="48" dur="500" fill="hold"/>
                                        <p:tgtEl>
                                          <p:spTgt spid="20"/>
                                        </p:tgtEl>
                                        <p:attrNameLst>
                                          <p:attrName>ppt_y</p:attrName>
                                        </p:attrNameLst>
                                      </p:cBhvr>
                                      <p:tavLst>
                                        <p:tav tm="0">
                                          <p:val>
                                            <p:strVal val="#ppt_y+.1"/>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ppt_x"/>
                                          </p:val>
                                        </p:tav>
                                        <p:tav tm="100000">
                                          <p:val>
                                            <p:strVal val="#ppt_x"/>
                                          </p:val>
                                        </p:tav>
                                      </p:tavLst>
                                    </p:anim>
                                    <p:anim calcmode="lin" valueType="num">
                                      <p:cBhvr additive="base">
                                        <p:cTn id="52" dur="500" fill="hold"/>
                                        <p:tgtEl>
                                          <p:spTgt spid="28"/>
                                        </p:tgtEl>
                                        <p:attrNameLst>
                                          <p:attrName>ppt_y</p:attrName>
                                        </p:attrNameLst>
                                      </p:cBhvr>
                                      <p:tavLst>
                                        <p:tav tm="0">
                                          <p:val>
                                            <p:strVal val="1+#ppt_h/2"/>
                                          </p:val>
                                        </p:tav>
                                        <p:tav tm="100000">
                                          <p:val>
                                            <p:strVal val="#ppt_y"/>
                                          </p:val>
                                        </p:tav>
                                      </p:tavLst>
                                    </p:anim>
                                  </p:childTnLst>
                                </p:cTn>
                              </p:par>
                              <p:par>
                                <p:cTn id="53" presetID="12" presetClass="exit" presetSubtype="1" fill="hold" grpId="0" nodeType="withEffect">
                                  <p:stCondLst>
                                    <p:cond delay="0"/>
                                  </p:stCondLst>
                                  <p:childTnLst>
                                    <p:animEffect transition="out" filter="slide(fromTop)">
                                      <p:cBhvr>
                                        <p:cTn id="54" dur="500"/>
                                        <p:tgtEl>
                                          <p:spTgt spid="16"/>
                                        </p:tgtEl>
                                      </p:cBhvr>
                                    </p:animEffect>
                                    <p:set>
                                      <p:cBhvr>
                                        <p:cTn id="55" dur="1" fill="hold">
                                          <p:stCondLst>
                                            <p:cond delay="499"/>
                                          </p:stCondLst>
                                        </p:cTn>
                                        <p:tgtEl>
                                          <p:spTgt spid="1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47" presetClass="entr" presetSubtype="0" fill="hold"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par>
                                <p:cTn id="63" presetID="22" presetClass="exit" presetSubtype="8" fill="hold" grpId="1" nodeType="withEffect">
                                  <p:stCondLst>
                                    <p:cond delay="0"/>
                                  </p:stCondLst>
                                  <p:childTnLst>
                                    <p:animEffect transition="out" filter="wipe(left)">
                                      <p:cBhvr>
                                        <p:cTn id="64" dur="500"/>
                                        <p:tgtEl>
                                          <p:spTgt spid="28"/>
                                        </p:tgtEl>
                                      </p:cBhvr>
                                    </p:animEffect>
                                    <p:set>
                                      <p:cBhvr>
                                        <p:cTn id="65" dur="1" fill="hold">
                                          <p:stCondLst>
                                            <p:cond delay="499"/>
                                          </p:stCondLst>
                                        </p:cTn>
                                        <p:tgtEl>
                                          <p:spTgt spid="28"/>
                                        </p:tgtEl>
                                        <p:attrNameLst>
                                          <p:attrName>style.visibility</p:attrName>
                                        </p:attrNameLst>
                                      </p:cBhvr>
                                      <p:to>
                                        <p:strVal val="hidden"/>
                                      </p:to>
                                    </p:set>
                                  </p:childTnLst>
                                </p:cTn>
                              </p:par>
                              <p:par>
                                <p:cTn id="66" presetID="22" presetClass="entr" presetSubtype="8"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left)">
                                      <p:cBhvr>
                                        <p:cTn id="68" dur="1000"/>
                                        <p:tgtEl>
                                          <p:spTgt spid="29"/>
                                        </p:tgtEl>
                                      </p:cBhvr>
                                    </p:animEffect>
                                  </p:childTnLst>
                                </p:cTn>
                              </p:par>
                            </p:childTnLst>
                          </p:cTn>
                        </p:par>
                      </p:childTnLst>
                    </p:cTn>
                  </p:par>
                  <p:par>
                    <p:cTn id="69" fill="hold">
                      <p:stCondLst>
                        <p:cond delay="indefinite"/>
                      </p:stCondLst>
                      <p:childTnLst>
                        <p:par>
                          <p:cTn id="70" fill="hold">
                            <p:stCondLst>
                              <p:cond delay="0"/>
                            </p:stCondLst>
                            <p:childTnLst>
                              <p:par>
                                <p:cTn id="71" presetID="37" presetClass="entr" presetSubtype="0" fill="hold" nodeType="click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anim calcmode="lin" valueType="num">
                                      <p:cBhvr>
                                        <p:cTn id="74" dur="1000" fill="hold"/>
                                        <p:tgtEl>
                                          <p:spTgt spid="22"/>
                                        </p:tgtEl>
                                        <p:attrNameLst>
                                          <p:attrName>ppt_x</p:attrName>
                                        </p:attrNameLst>
                                      </p:cBhvr>
                                      <p:tavLst>
                                        <p:tav tm="0">
                                          <p:val>
                                            <p:strVal val="#ppt_x"/>
                                          </p:val>
                                        </p:tav>
                                        <p:tav tm="100000">
                                          <p:val>
                                            <p:strVal val="#ppt_x"/>
                                          </p:val>
                                        </p:tav>
                                      </p:tavLst>
                                    </p:anim>
                                    <p:anim calcmode="lin" valueType="num">
                                      <p:cBhvr>
                                        <p:cTn id="75" dur="900" decel="100000" fill="hold"/>
                                        <p:tgtEl>
                                          <p:spTgt spid="22"/>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77" presetID="37" presetClass="entr" presetSubtype="0" fill="hold" grpId="0" nodeType="withEffect">
                                  <p:stCondLst>
                                    <p:cond delay="0"/>
                                  </p:stCondLst>
                                  <p:iterate type="lt">
                                    <p:tmPct val="0"/>
                                  </p:iterate>
                                  <p:childTnLst>
                                    <p:set>
                                      <p:cBhvr>
                                        <p:cTn id="78" dur="1" fill="hold">
                                          <p:stCondLst>
                                            <p:cond delay="0"/>
                                          </p:stCondLst>
                                        </p:cTn>
                                        <p:tgtEl>
                                          <p:spTgt spid="30"/>
                                        </p:tgtEl>
                                        <p:attrNameLst>
                                          <p:attrName>style.visibility</p:attrName>
                                        </p:attrNameLst>
                                      </p:cBhvr>
                                      <p:to>
                                        <p:strVal val="visible"/>
                                      </p:to>
                                    </p:set>
                                    <p:animEffect transition="in" filter="fade">
                                      <p:cBhvr>
                                        <p:cTn id="79" dur="1000"/>
                                        <p:tgtEl>
                                          <p:spTgt spid="30"/>
                                        </p:tgtEl>
                                      </p:cBhvr>
                                    </p:animEffect>
                                    <p:anim calcmode="lin" valueType="num">
                                      <p:cBhvr>
                                        <p:cTn id="80" dur="1000" fill="hold"/>
                                        <p:tgtEl>
                                          <p:spTgt spid="30"/>
                                        </p:tgtEl>
                                        <p:attrNameLst>
                                          <p:attrName>ppt_x</p:attrName>
                                        </p:attrNameLst>
                                      </p:cBhvr>
                                      <p:tavLst>
                                        <p:tav tm="0">
                                          <p:val>
                                            <p:strVal val="#ppt_x"/>
                                          </p:val>
                                        </p:tav>
                                        <p:tav tm="100000">
                                          <p:val>
                                            <p:strVal val="#ppt_x"/>
                                          </p:val>
                                        </p:tav>
                                      </p:tavLst>
                                    </p:anim>
                                    <p:anim calcmode="lin" valueType="num">
                                      <p:cBhvr>
                                        <p:cTn id="81" dur="900" decel="100000" fill="hold"/>
                                        <p:tgtEl>
                                          <p:spTgt spid="30"/>
                                        </p:tgtEl>
                                        <p:attrNameLst>
                                          <p:attrName>ppt_y</p:attrName>
                                        </p:attrNameLst>
                                      </p:cBhvr>
                                      <p:tavLst>
                                        <p:tav tm="0">
                                          <p:val>
                                            <p:strVal val="#ppt_y+1"/>
                                          </p:val>
                                        </p:tav>
                                        <p:tav tm="100000">
                                          <p:val>
                                            <p:strVal val="#ppt_y-.03"/>
                                          </p:val>
                                        </p:tav>
                                      </p:tavLst>
                                    </p:anim>
                                    <p:anim calcmode="lin" valueType="num">
                                      <p:cBhvr>
                                        <p:cTn id="82"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83" presetID="47" presetClass="exit" presetSubtype="0" fill="hold" grpId="1" nodeType="withEffect">
                                  <p:stCondLst>
                                    <p:cond delay="0"/>
                                  </p:stCondLst>
                                  <p:childTnLst>
                                    <p:animEffect transition="out" filter="fade">
                                      <p:cBhvr>
                                        <p:cTn id="84" dur="500"/>
                                        <p:tgtEl>
                                          <p:spTgt spid="29"/>
                                        </p:tgtEl>
                                      </p:cBhvr>
                                    </p:animEffect>
                                    <p:anim calcmode="lin" valueType="num">
                                      <p:cBhvr>
                                        <p:cTn id="85" dur="500"/>
                                        <p:tgtEl>
                                          <p:spTgt spid="29"/>
                                        </p:tgtEl>
                                        <p:attrNameLst>
                                          <p:attrName>ppt_x</p:attrName>
                                        </p:attrNameLst>
                                      </p:cBhvr>
                                      <p:tavLst>
                                        <p:tav tm="0">
                                          <p:val>
                                            <p:strVal val="ppt_x"/>
                                          </p:val>
                                        </p:tav>
                                        <p:tav tm="100000">
                                          <p:val>
                                            <p:strVal val="ppt_x"/>
                                          </p:val>
                                        </p:tav>
                                      </p:tavLst>
                                    </p:anim>
                                    <p:anim calcmode="lin" valueType="num">
                                      <p:cBhvr>
                                        <p:cTn id="86" dur="500"/>
                                        <p:tgtEl>
                                          <p:spTgt spid="29"/>
                                        </p:tgtEl>
                                        <p:attrNameLst>
                                          <p:attrName>ppt_y</p:attrName>
                                        </p:attrNameLst>
                                      </p:cBhvr>
                                      <p:tavLst>
                                        <p:tav tm="0">
                                          <p:val>
                                            <p:strVal val="ppt_y"/>
                                          </p:val>
                                        </p:tav>
                                        <p:tav tm="100000">
                                          <p:val>
                                            <p:strVal val="ppt_y-.1"/>
                                          </p:val>
                                        </p:tav>
                                      </p:tavLst>
                                    </p:anim>
                                    <p:set>
                                      <p:cBhvr>
                                        <p:cTn id="87" dur="1" fill="hold">
                                          <p:stCondLst>
                                            <p:cond delay="499"/>
                                          </p:stCondLst>
                                        </p:cTn>
                                        <p:tgtEl>
                                          <p:spTgt spid="29"/>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47" presetClass="entr" presetSubtype="0" fill="hold"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1000"/>
                                        <p:tgtEl>
                                          <p:spTgt spid="23"/>
                                        </p:tgtEl>
                                      </p:cBhvr>
                                    </p:animEffect>
                                    <p:anim calcmode="lin" valueType="num">
                                      <p:cBhvr>
                                        <p:cTn id="93" dur="1000" fill="hold"/>
                                        <p:tgtEl>
                                          <p:spTgt spid="23"/>
                                        </p:tgtEl>
                                        <p:attrNameLst>
                                          <p:attrName>ppt_x</p:attrName>
                                        </p:attrNameLst>
                                      </p:cBhvr>
                                      <p:tavLst>
                                        <p:tav tm="0">
                                          <p:val>
                                            <p:strVal val="#ppt_x"/>
                                          </p:val>
                                        </p:tav>
                                        <p:tav tm="100000">
                                          <p:val>
                                            <p:strVal val="#ppt_x"/>
                                          </p:val>
                                        </p:tav>
                                      </p:tavLst>
                                    </p:anim>
                                    <p:anim calcmode="lin" valueType="num">
                                      <p:cBhvr>
                                        <p:cTn id="94" dur="1000" fill="hold"/>
                                        <p:tgtEl>
                                          <p:spTgt spid="23"/>
                                        </p:tgtEl>
                                        <p:attrNameLst>
                                          <p:attrName>ppt_y</p:attrName>
                                        </p:attrNameLst>
                                      </p:cBhvr>
                                      <p:tavLst>
                                        <p:tav tm="0">
                                          <p:val>
                                            <p:strVal val="#ppt_y-.1"/>
                                          </p:val>
                                        </p:tav>
                                        <p:tav tm="100000">
                                          <p:val>
                                            <p:strVal val="#ppt_y"/>
                                          </p:val>
                                        </p:tav>
                                      </p:tavLst>
                                    </p:anim>
                                  </p:childTnLst>
                                </p:cTn>
                              </p:par>
                              <p:par>
                                <p:cTn id="95" presetID="37" presetClass="exit" presetSubtype="0" fill="hold" grpId="1" nodeType="withEffect">
                                  <p:stCondLst>
                                    <p:cond delay="0"/>
                                  </p:stCondLst>
                                  <p:iterate type="lt">
                                    <p:tmPct val="0"/>
                                  </p:iterate>
                                  <p:childTnLst>
                                    <p:animEffect transition="out" filter="fade">
                                      <p:cBhvr>
                                        <p:cTn id="96" dur="1000"/>
                                        <p:tgtEl>
                                          <p:spTgt spid="30"/>
                                        </p:tgtEl>
                                      </p:cBhvr>
                                    </p:animEffect>
                                    <p:anim calcmode="lin" valueType="num">
                                      <p:cBhvr>
                                        <p:cTn id="97" dur="1000"/>
                                        <p:tgtEl>
                                          <p:spTgt spid="30"/>
                                        </p:tgtEl>
                                        <p:attrNameLst>
                                          <p:attrName>ppt_x</p:attrName>
                                        </p:attrNameLst>
                                      </p:cBhvr>
                                      <p:tavLst>
                                        <p:tav tm="0">
                                          <p:val>
                                            <p:strVal val="ppt_x"/>
                                          </p:val>
                                        </p:tav>
                                        <p:tav tm="100000">
                                          <p:val>
                                            <p:strVal val="ppt_x"/>
                                          </p:val>
                                        </p:tav>
                                      </p:tavLst>
                                    </p:anim>
                                    <p:anim calcmode="lin" valueType="num">
                                      <p:cBhvr>
                                        <p:cTn id="98" dur="100" decel="100000"/>
                                        <p:tgtEl>
                                          <p:spTgt spid="30"/>
                                        </p:tgtEl>
                                        <p:attrNameLst>
                                          <p:attrName>ppt_y</p:attrName>
                                        </p:attrNameLst>
                                      </p:cBhvr>
                                      <p:tavLst>
                                        <p:tav tm="0">
                                          <p:val>
                                            <p:strVal val="ppt_y"/>
                                          </p:val>
                                        </p:tav>
                                        <p:tav tm="100000">
                                          <p:val>
                                            <p:strVal val="ppt_y-.03"/>
                                          </p:val>
                                        </p:tav>
                                      </p:tavLst>
                                    </p:anim>
                                    <p:anim calcmode="lin" valueType="num">
                                      <p:cBhvr>
                                        <p:cTn id="99" dur="900" accel="100000">
                                          <p:stCondLst>
                                            <p:cond delay="100"/>
                                          </p:stCondLst>
                                        </p:cTn>
                                        <p:tgtEl>
                                          <p:spTgt spid="30"/>
                                        </p:tgtEl>
                                        <p:attrNameLst>
                                          <p:attrName>ppt_y</p:attrName>
                                        </p:attrNameLst>
                                      </p:cBhvr>
                                      <p:tavLst>
                                        <p:tav tm="0">
                                          <p:val>
                                            <p:strVal val="ppt_y"/>
                                          </p:val>
                                        </p:tav>
                                        <p:tav tm="100000">
                                          <p:val>
                                            <p:strVal val="ppt_y+1"/>
                                          </p:val>
                                        </p:tav>
                                      </p:tavLst>
                                    </p:anim>
                                    <p:set>
                                      <p:cBhvr>
                                        <p:cTn id="100" dur="1" fill="hold">
                                          <p:stCondLst>
                                            <p:cond delay="999"/>
                                          </p:stCondLst>
                                        </p:cTn>
                                        <p:tgtEl>
                                          <p:spTgt spid="30"/>
                                        </p:tgtEl>
                                        <p:attrNameLst>
                                          <p:attrName>style.visibility</p:attrName>
                                        </p:attrNameLst>
                                      </p:cBhvr>
                                      <p:to>
                                        <p:strVal val="hidden"/>
                                      </p:to>
                                    </p:set>
                                  </p:childTnLst>
                                </p:cTn>
                              </p:par>
                              <p:par>
                                <p:cTn id="101" presetID="47" presetClass="entr" presetSubtype="0" fill="hold" grpId="0" nodeType="with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1000"/>
                                        <p:tgtEl>
                                          <p:spTgt spid="31"/>
                                        </p:tgtEl>
                                      </p:cBhvr>
                                    </p:animEffect>
                                    <p:anim calcmode="lin" valueType="num">
                                      <p:cBhvr>
                                        <p:cTn id="104" dur="1000" fill="hold"/>
                                        <p:tgtEl>
                                          <p:spTgt spid="31"/>
                                        </p:tgtEl>
                                        <p:attrNameLst>
                                          <p:attrName>ppt_x</p:attrName>
                                        </p:attrNameLst>
                                      </p:cBhvr>
                                      <p:tavLst>
                                        <p:tav tm="0">
                                          <p:val>
                                            <p:strVal val="#ppt_x"/>
                                          </p:val>
                                        </p:tav>
                                        <p:tav tm="100000">
                                          <p:val>
                                            <p:strVal val="#ppt_x"/>
                                          </p:val>
                                        </p:tav>
                                      </p:tavLst>
                                    </p:anim>
                                    <p:anim calcmode="lin" valueType="num">
                                      <p:cBhvr>
                                        <p:cTn id="10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0" presetClass="entr" presetSubtype="0" fill="hold" nodeType="clickEffect">
                                  <p:stCondLst>
                                    <p:cond delay="0"/>
                                  </p:stCondLst>
                                  <p:childTnLst>
                                    <p:set>
                                      <p:cBhvr>
                                        <p:cTn id="109" dur="1" fill="hold">
                                          <p:stCondLst>
                                            <p:cond delay="0"/>
                                          </p:stCondLst>
                                        </p:cTn>
                                        <p:tgtEl>
                                          <p:spTgt spid="24"/>
                                        </p:tgtEl>
                                        <p:attrNameLst>
                                          <p:attrName>style.visibility</p:attrName>
                                        </p:attrNameLst>
                                      </p:cBhvr>
                                      <p:to>
                                        <p:strVal val="visible"/>
                                      </p:to>
                                    </p:set>
                                    <p:animEffect transition="in" filter="wedge">
                                      <p:cBhvr>
                                        <p:cTn id="110" dur="1000"/>
                                        <p:tgtEl>
                                          <p:spTgt spid="24"/>
                                        </p:tgtEl>
                                      </p:cBhvr>
                                    </p:animEffect>
                                  </p:childTnLst>
                                </p:cTn>
                              </p:par>
                              <p:par>
                                <p:cTn id="111" presetID="17" presetClass="exit" presetSubtype="10" fill="hold" grpId="1" nodeType="withEffect">
                                  <p:stCondLst>
                                    <p:cond delay="0"/>
                                  </p:stCondLst>
                                  <p:childTnLst>
                                    <p:anim calcmode="lin" valueType="num">
                                      <p:cBhvr>
                                        <p:cTn id="112" dur="500"/>
                                        <p:tgtEl>
                                          <p:spTgt spid="31"/>
                                        </p:tgtEl>
                                        <p:attrNameLst>
                                          <p:attrName>ppt_w</p:attrName>
                                        </p:attrNameLst>
                                      </p:cBhvr>
                                      <p:tavLst>
                                        <p:tav tm="0">
                                          <p:val>
                                            <p:strVal val="ppt_w"/>
                                          </p:val>
                                        </p:tav>
                                        <p:tav tm="100000">
                                          <p:val>
                                            <p:fltVal val="0"/>
                                          </p:val>
                                        </p:tav>
                                      </p:tavLst>
                                    </p:anim>
                                    <p:anim calcmode="lin" valueType="num">
                                      <p:cBhvr>
                                        <p:cTn id="113" dur="500"/>
                                        <p:tgtEl>
                                          <p:spTgt spid="31"/>
                                        </p:tgtEl>
                                        <p:attrNameLst>
                                          <p:attrName>ppt_h</p:attrName>
                                        </p:attrNameLst>
                                      </p:cBhvr>
                                      <p:tavLst>
                                        <p:tav tm="0">
                                          <p:val>
                                            <p:strVal val="ppt_h"/>
                                          </p:val>
                                        </p:tav>
                                        <p:tav tm="100000">
                                          <p:val>
                                            <p:strVal val="ppt_h"/>
                                          </p:val>
                                        </p:tav>
                                      </p:tavLst>
                                    </p:anim>
                                    <p:set>
                                      <p:cBhvr>
                                        <p:cTn id="114" dur="1" fill="hold">
                                          <p:stCondLst>
                                            <p:cond delay="499"/>
                                          </p:stCondLst>
                                        </p:cTn>
                                        <p:tgtEl>
                                          <p:spTgt spid="31"/>
                                        </p:tgtEl>
                                        <p:attrNameLst>
                                          <p:attrName>style.visibility</p:attrName>
                                        </p:attrNameLst>
                                      </p:cBhvr>
                                      <p:to>
                                        <p:strVal val="hidden"/>
                                      </p:to>
                                    </p:set>
                                  </p:childTnLst>
                                </p:cTn>
                              </p:par>
                              <p:par>
                                <p:cTn id="115" presetID="22" presetClass="entr" presetSubtype="1" fill="hold" grpId="0" nodeType="with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wipe(up)">
                                      <p:cBhvr>
                                        <p:cTn id="117" dur="1000"/>
                                        <p:tgtEl>
                                          <p:spTgt spid="32"/>
                                        </p:tgtEl>
                                      </p:cBhvr>
                                    </p:animEffect>
                                  </p:childTnLst>
                                </p:cTn>
                              </p:par>
                            </p:childTnLst>
                          </p:cTn>
                        </p:par>
                      </p:childTnLst>
                    </p:cTn>
                  </p:par>
                  <p:par>
                    <p:cTn id="118" fill="hold">
                      <p:stCondLst>
                        <p:cond delay="indefinite"/>
                      </p:stCondLst>
                      <p:childTnLst>
                        <p:par>
                          <p:cTn id="119" fill="hold">
                            <p:stCondLst>
                              <p:cond delay="0"/>
                            </p:stCondLst>
                            <p:childTnLst>
                              <p:par>
                                <p:cTn id="120" presetID="18" presetClass="entr" presetSubtype="12" fill="hold" nodeType="clickEffect">
                                  <p:stCondLst>
                                    <p:cond delay="0"/>
                                  </p:stCondLst>
                                  <p:childTnLst>
                                    <p:set>
                                      <p:cBhvr>
                                        <p:cTn id="121" dur="1" fill="hold">
                                          <p:stCondLst>
                                            <p:cond delay="0"/>
                                          </p:stCondLst>
                                        </p:cTn>
                                        <p:tgtEl>
                                          <p:spTgt spid="25"/>
                                        </p:tgtEl>
                                        <p:attrNameLst>
                                          <p:attrName>style.visibility</p:attrName>
                                        </p:attrNameLst>
                                      </p:cBhvr>
                                      <p:to>
                                        <p:strVal val="visible"/>
                                      </p:to>
                                    </p:set>
                                    <p:animEffect transition="in" filter="strips(downLeft)">
                                      <p:cBhvr>
                                        <p:cTn id="122" dur="2000"/>
                                        <p:tgtEl>
                                          <p:spTgt spid="25"/>
                                        </p:tgtEl>
                                      </p:cBhvr>
                                    </p:animEffect>
                                  </p:childTnLst>
                                </p:cTn>
                              </p:par>
                              <p:par>
                                <p:cTn id="123" presetID="18" presetClass="entr" presetSubtype="12"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strips(downLeft)">
                                      <p:cBhvr>
                                        <p:cTn id="125" dur="2000"/>
                                        <p:tgtEl>
                                          <p:spTgt spid="33"/>
                                        </p:tgtEl>
                                      </p:cBhvr>
                                    </p:animEffect>
                                  </p:childTnLst>
                                </p:cTn>
                              </p:par>
                              <p:par>
                                <p:cTn id="126" presetID="18" presetClass="exit" presetSubtype="3" fill="hold" grpId="1" nodeType="withEffect">
                                  <p:stCondLst>
                                    <p:cond delay="0"/>
                                  </p:stCondLst>
                                  <p:childTnLst>
                                    <p:animEffect transition="out" filter="strips(upRight)">
                                      <p:cBhvr>
                                        <p:cTn id="127" dur="2000"/>
                                        <p:tgtEl>
                                          <p:spTgt spid="32"/>
                                        </p:tgtEl>
                                      </p:cBhvr>
                                    </p:animEffect>
                                    <p:set>
                                      <p:cBhvr>
                                        <p:cTn id="128" dur="1" fill="hold">
                                          <p:stCondLst>
                                            <p:cond delay="19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6" grpId="0"/>
      <p:bldP spid="26" grpId="1"/>
      <p:bldP spid="16" grpId="0"/>
      <p:bldP spid="16" grpId="1"/>
      <p:bldP spid="28" grpId="0"/>
      <p:bldP spid="28" grpId="1"/>
      <p:bldP spid="29" grpId="0"/>
      <p:bldP spid="29" grpId="1"/>
      <p:bldP spid="30" grpId="0"/>
      <p:bldP spid="30" grpId="1"/>
      <p:bldP spid="31" grpId="0"/>
      <p:bldP spid="31" grpId="1"/>
      <p:bldP spid="32" grpId="0"/>
      <p:bldP spid="32" grpId="1"/>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normAutofit/>
          </a:bodyPr>
          <a:lstStyle/>
          <a:p>
            <a:pPr>
              <a:buNone/>
            </a:pPr>
            <a:r>
              <a:rPr lang="en-US" sz="2400" dirty="0" smtClean="0"/>
              <a:t>Collaboration is key!  </a:t>
            </a:r>
          </a:p>
          <a:p>
            <a:r>
              <a:rPr lang="en-US" sz="2400" dirty="0" smtClean="0"/>
              <a:t>Iterative approach to development keeps stake holders engaged</a:t>
            </a:r>
          </a:p>
          <a:p>
            <a:r>
              <a:rPr lang="en-US" sz="2400" dirty="0" smtClean="0"/>
              <a:t>Use of cloud based infrastructure and </a:t>
            </a:r>
            <a:r>
              <a:rPr lang="en-US" sz="2400" dirty="0" err="1" smtClean="0"/>
              <a:t>SaaS</a:t>
            </a:r>
            <a:r>
              <a:rPr lang="en-US" sz="2400" dirty="0" smtClean="0"/>
              <a:t> services enables collaboration</a:t>
            </a:r>
          </a:p>
          <a:p>
            <a:r>
              <a:rPr lang="en-US" sz="2400" smtClean="0"/>
              <a:t>An internal </a:t>
            </a:r>
            <a:r>
              <a:rPr lang="en-US" sz="2400" dirty="0" smtClean="0"/>
              <a:t>pilot phase will be used improve the final product</a:t>
            </a:r>
          </a:p>
          <a:p>
            <a:r>
              <a:rPr lang="en-US" sz="2400" dirty="0" smtClean="0"/>
              <a:t>Phased approach to mass deployment ensures a smooth handoff to operations</a:t>
            </a:r>
          </a:p>
          <a:p>
            <a:r>
              <a:rPr lang="en-US" sz="2400" dirty="0" smtClean="0"/>
              <a:t>Change and Risk management is addressed and updated throughout the lifecycle of the project</a:t>
            </a:r>
          </a:p>
          <a:p>
            <a:endParaRPr lang="en-US" sz="2400" dirty="0"/>
          </a:p>
        </p:txBody>
      </p:sp>
      <p:sp>
        <p:nvSpPr>
          <p:cNvPr id="4" name="Slide Number Placeholder 3"/>
          <p:cNvSpPr>
            <a:spLocks noGrp="1"/>
          </p:cNvSpPr>
          <p:nvPr>
            <p:ph type="sldNum" sz="quarter" idx="12"/>
          </p:nvPr>
        </p:nvSpPr>
        <p:spPr/>
        <p:txBody>
          <a:bodyPr/>
          <a:lstStyle/>
          <a:p>
            <a:fld id="{191E8F6F-FD5B-44EF-A2C3-7BC7FCB5197C}" type="slidenum">
              <a:rPr lang="en-US" smtClean="0"/>
              <a:pPr/>
              <a:t>11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8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00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lstStyle/>
          <a:p>
            <a:r>
              <a:rPr lang="en-US" dirty="0" smtClean="0"/>
              <a:t>Project Team</a:t>
            </a:r>
            <a:endParaRPr lang="en-US" dirty="0"/>
          </a:p>
        </p:txBody>
      </p:sp>
      <p:graphicFrame>
        <p:nvGraphicFramePr>
          <p:cNvPr id="5" name="Content Placeholder 4"/>
          <p:cNvGraphicFramePr>
            <a:graphicFrameLocks noGrp="1"/>
          </p:cNvGraphicFramePr>
          <p:nvPr>
            <p:ph idx="1"/>
          </p:nvPr>
        </p:nvGraphicFramePr>
        <p:xfrm>
          <a:off x="381000" y="1828800"/>
          <a:ext cx="8382000" cy="4503686"/>
        </p:xfrm>
        <a:graphic>
          <a:graphicData uri="http://schemas.openxmlformats.org/drawingml/2006/table">
            <a:tbl>
              <a:tblPr firstRow="1" bandRow="1">
                <a:tableStyleId>{17292A2E-F333-43FB-9621-5CBBE7FDCDCB}</a:tableStyleId>
              </a:tblPr>
              <a:tblGrid>
                <a:gridCol w="2794000">
                  <a:extLst>
                    <a:ext uri="{9D8B030D-6E8A-4147-A177-3AD203B41FA5}">
                      <a16:colId xmlns="" xmlns:a16="http://schemas.microsoft.com/office/drawing/2014/main" val="20000"/>
                    </a:ext>
                  </a:extLst>
                </a:gridCol>
                <a:gridCol w="2794000">
                  <a:extLst>
                    <a:ext uri="{9D8B030D-6E8A-4147-A177-3AD203B41FA5}">
                      <a16:colId xmlns="" xmlns:a16="http://schemas.microsoft.com/office/drawing/2014/main" val="20001"/>
                    </a:ext>
                  </a:extLst>
                </a:gridCol>
                <a:gridCol w="2794000">
                  <a:extLst>
                    <a:ext uri="{9D8B030D-6E8A-4147-A177-3AD203B41FA5}">
                      <a16:colId xmlns="" xmlns:a16="http://schemas.microsoft.com/office/drawing/2014/main" val="20002"/>
                    </a:ext>
                  </a:extLst>
                </a:gridCol>
              </a:tblGrid>
              <a:tr h="487947">
                <a:tc>
                  <a:txBody>
                    <a:bodyPr/>
                    <a:lstStyle/>
                    <a:p>
                      <a:pPr marL="0" marR="0" algn="ctr">
                        <a:lnSpc>
                          <a:spcPct val="105000"/>
                        </a:lnSpc>
                        <a:spcBef>
                          <a:spcPts val="0"/>
                        </a:spcBef>
                        <a:spcAft>
                          <a:spcPts val="0"/>
                        </a:spcAft>
                      </a:pPr>
                      <a:r>
                        <a:rPr lang="en-US" sz="1600" dirty="0"/>
                        <a:t>Role</a:t>
                      </a:r>
                      <a:endParaRPr lang="en-US" sz="1600" dirty="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algn="ctr">
                        <a:lnSpc>
                          <a:spcPct val="105000"/>
                        </a:lnSpc>
                        <a:spcBef>
                          <a:spcPts val="0"/>
                        </a:spcBef>
                        <a:spcAft>
                          <a:spcPts val="0"/>
                        </a:spcAft>
                      </a:pPr>
                      <a:r>
                        <a:rPr lang="en-US" sz="1600" dirty="0"/>
                        <a:t>Responsibility</a:t>
                      </a:r>
                      <a:endParaRPr lang="en-US" sz="1600" dirty="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algn="ctr">
                        <a:lnSpc>
                          <a:spcPct val="105000"/>
                        </a:lnSpc>
                        <a:spcBef>
                          <a:spcPts val="0"/>
                        </a:spcBef>
                        <a:spcAft>
                          <a:spcPts val="0"/>
                        </a:spcAft>
                      </a:pPr>
                      <a:r>
                        <a:rPr lang="en-US" sz="1600" dirty="0" smtClean="0">
                          <a:latin typeface="+mn-lt"/>
                          <a:ea typeface="Times New Roman"/>
                          <a:cs typeface="Times New Roman"/>
                        </a:rPr>
                        <a:t>Organization</a:t>
                      </a:r>
                      <a:endParaRPr lang="en-US" sz="1600" dirty="0">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 xmlns:a16="http://schemas.microsoft.com/office/drawing/2014/main" val="10000"/>
                  </a:ext>
                </a:extLst>
              </a:tr>
              <a:tr h="487947">
                <a:tc>
                  <a:txBody>
                    <a:bodyPr/>
                    <a:lstStyle/>
                    <a:p>
                      <a:pPr marL="0" marR="0">
                        <a:lnSpc>
                          <a:spcPct val="105000"/>
                        </a:lnSpc>
                        <a:spcBef>
                          <a:spcPts val="0"/>
                        </a:spcBef>
                        <a:spcAft>
                          <a:spcPts val="0"/>
                        </a:spcAft>
                      </a:pPr>
                      <a:r>
                        <a:rPr lang="en-US" sz="1200" dirty="0"/>
                        <a:t>Project Sponsor &amp; Champion ‡</a:t>
                      </a:r>
                      <a:endParaRPr lang="en-US" sz="1200" dirty="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5000"/>
                        </a:lnSpc>
                        <a:spcBef>
                          <a:spcPts val="0"/>
                        </a:spcBef>
                        <a:spcAft>
                          <a:spcPts val="0"/>
                        </a:spcAft>
                      </a:pPr>
                      <a:r>
                        <a:rPr lang="en-US" sz="1200" dirty="0"/>
                        <a:t>Primary stakeholder for the Utopia project and executive sponsor</a:t>
                      </a:r>
                      <a:endParaRPr lang="en-US" sz="1200" dirty="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1755" marR="71755" algn="ctr">
                        <a:lnSpc>
                          <a:spcPct val="105000"/>
                        </a:lnSpc>
                        <a:spcBef>
                          <a:spcPts val="0"/>
                        </a:spcBef>
                        <a:spcAft>
                          <a:spcPts val="0"/>
                        </a:spcAft>
                      </a:pPr>
                      <a:r>
                        <a:rPr lang="en-US" sz="1200" dirty="0"/>
                        <a:t>Hackney Carriage Unit</a:t>
                      </a:r>
                      <a:endParaRPr lang="en-US" sz="1200" dirty="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631658">
                <a:tc>
                  <a:txBody>
                    <a:bodyPr/>
                    <a:lstStyle/>
                    <a:p>
                      <a:pPr marL="0" marR="0">
                        <a:lnSpc>
                          <a:spcPct val="105000"/>
                        </a:lnSpc>
                        <a:spcBef>
                          <a:spcPts val="0"/>
                        </a:spcBef>
                        <a:spcAft>
                          <a:spcPts val="0"/>
                        </a:spcAft>
                      </a:pPr>
                      <a:r>
                        <a:rPr lang="en-US" sz="1200" dirty="0"/>
                        <a:t>Change Leader - Top </a:t>
                      </a:r>
                      <a:r>
                        <a:rPr lang="en-US" sz="1200" dirty="0" smtClean="0"/>
                        <a:t>Cab, Boston Cab, I.O.T.A, City Cab, Metro Cab, Tunnel Taxi,</a:t>
                      </a:r>
                      <a:r>
                        <a:rPr lang="en-US" sz="1200" baseline="0" dirty="0" smtClean="0"/>
                        <a:t> 617Taxicab</a:t>
                      </a:r>
                      <a:r>
                        <a:rPr lang="en-US" sz="1200" dirty="0" smtClean="0"/>
                        <a:t> </a:t>
                      </a:r>
                      <a:r>
                        <a:rPr lang="en-US" sz="1200" dirty="0"/>
                        <a:t>‡</a:t>
                      </a:r>
                      <a:endParaRPr lang="en-US" sz="1200" dirty="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5000"/>
                        </a:lnSpc>
                        <a:spcBef>
                          <a:spcPts val="0"/>
                        </a:spcBef>
                        <a:spcAft>
                          <a:spcPts val="0"/>
                        </a:spcAft>
                      </a:pPr>
                      <a:r>
                        <a:rPr lang="en-US" sz="1200" dirty="0"/>
                        <a:t>Leads change effort in their association</a:t>
                      </a:r>
                      <a:endParaRPr lang="en-US" sz="1200" dirty="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1755" marR="71755" algn="ctr">
                        <a:lnSpc>
                          <a:spcPct val="105000"/>
                        </a:lnSpc>
                        <a:spcBef>
                          <a:spcPts val="0"/>
                        </a:spcBef>
                        <a:spcAft>
                          <a:spcPts val="0"/>
                        </a:spcAft>
                      </a:pPr>
                      <a:r>
                        <a:rPr lang="en-US" sz="1200" dirty="0"/>
                        <a:t>Dispatch Associations</a:t>
                      </a:r>
                      <a:endParaRPr lang="en-US" sz="1200" dirty="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631658">
                <a:tc>
                  <a:txBody>
                    <a:bodyPr/>
                    <a:lstStyle/>
                    <a:p>
                      <a:pPr marL="0" marR="0">
                        <a:lnSpc>
                          <a:spcPct val="105000"/>
                        </a:lnSpc>
                        <a:spcBef>
                          <a:spcPts val="0"/>
                        </a:spcBef>
                        <a:spcAft>
                          <a:spcPts val="0"/>
                        </a:spcAft>
                      </a:pPr>
                      <a:r>
                        <a:rPr lang="en-US" sz="1200" dirty="0"/>
                        <a:t>Medallion Owners Representative‡</a:t>
                      </a:r>
                      <a:endParaRPr lang="en-US" sz="1200" dirty="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5000"/>
                        </a:lnSpc>
                        <a:spcBef>
                          <a:spcPts val="0"/>
                        </a:spcBef>
                        <a:spcAft>
                          <a:spcPts val="0"/>
                        </a:spcAft>
                      </a:pPr>
                      <a:r>
                        <a:rPr lang="en-US" sz="1200" dirty="0"/>
                        <a:t>Acts as a </a:t>
                      </a:r>
                      <a:r>
                        <a:rPr lang="en-US" sz="1200" dirty="0" err="1"/>
                        <a:t>liason</a:t>
                      </a:r>
                      <a:r>
                        <a:rPr lang="en-US" sz="1200" dirty="0"/>
                        <a:t> between the Ütopia  project and Medallions owners; advocates for owners needs as part of the steering committee</a:t>
                      </a:r>
                      <a:endParaRPr lang="en-US" sz="1200" dirty="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1755" marR="71755" algn="ctr">
                        <a:lnSpc>
                          <a:spcPct val="105000"/>
                        </a:lnSpc>
                        <a:spcBef>
                          <a:spcPts val="0"/>
                        </a:spcBef>
                        <a:spcAft>
                          <a:spcPts val="0"/>
                        </a:spcAft>
                      </a:pPr>
                      <a:r>
                        <a:rPr lang="en-US" sz="1200"/>
                        <a:t>Medallion Owners</a:t>
                      </a:r>
                      <a:endParaRPr lang="en-US" sz="120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487947">
                <a:tc>
                  <a:txBody>
                    <a:bodyPr/>
                    <a:lstStyle/>
                    <a:p>
                      <a:pPr marL="0" marR="0">
                        <a:lnSpc>
                          <a:spcPct val="105000"/>
                        </a:lnSpc>
                        <a:spcBef>
                          <a:spcPts val="0"/>
                        </a:spcBef>
                        <a:spcAft>
                          <a:spcPts val="0"/>
                        </a:spcAft>
                      </a:pPr>
                      <a:r>
                        <a:rPr lang="en-US" sz="1200"/>
                        <a:t>Usability Test coordinator</a:t>
                      </a:r>
                      <a:endParaRPr lang="en-US" sz="120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5000"/>
                        </a:lnSpc>
                        <a:spcBef>
                          <a:spcPts val="0"/>
                        </a:spcBef>
                        <a:spcAft>
                          <a:spcPts val="0"/>
                        </a:spcAft>
                      </a:pPr>
                      <a:r>
                        <a:rPr lang="en-US" sz="1200"/>
                        <a:t>Identifies test team of drivers, collects feedback and interfaces with Utopia</a:t>
                      </a:r>
                      <a:endParaRPr lang="en-US" sz="120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4">
                  <a:txBody>
                    <a:bodyPr/>
                    <a:lstStyle/>
                    <a:p>
                      <a:pPr marL="71755" marR="71755" algn="ctr">
                        <a:lnSpc>
                          <a:spcPct val="105000"/>
                        </a:lnSpc>
                        <a:spcBef>
                          <a:spcPts val="0"/>
                        </a:spcBef>
                        <a:spcAft>
                          <a:spcPts val="0"/>
                        </a:spcAft>
                      </a:pPr>
                      <a:r>
                        <a:rPr lang="en-US" sz="1200" dirty="0"/>
                        <a:t>Hackney Carriage Unit</a:t>
                      </a:r>
                      <a:endParaRPr lang="en-US" sz="1200" dirty="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487947">
                <a:tc>
                  <a:txBody>
                    <a:bodyPr/>
                    <a:lstStyle/>
                    <a:p>
                      <a:pPr marL="0" marR="0">
                        <a:lnSpc>
                          <a:spcPct val="105000"/>
                        </a:lnSpc>
                        <a:spcBef>
                          <a:spcPts val="0"/>
                        </a:spcBef>
                        <a:spcAft>
                          <a:spcPts val="0"/>
                        </a:spcAft>
                      </a:pPr>
                      <a:r>
                        <a:rPr lang="en-US" sz="1200"/>
                        <a:t>Pilot Program Coordinator</a:t>
                      </a:r>
                      <a:endParaRPr lang="en-US" sz="120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5000"/>
                        </a:lnSpc>
                        <a:spcBef>
                          <a:spcPts val="0"/>
                        </a:spcBef>
                        <a:spcAft>
                          <a:spcPts val="0"/>
                        </a:spcAft>
                      </a:pPr>
                      <a:r>
                        <a:rPr lang="en-US" sz="1200"/>
                        <a:t>Coordinates Pilot program across all dispatch associations and the Hackney Carriage Unit</a:t>
                      </a:r>
                      <a:endParaRPr lang="en-US" sz="120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 xmlns:a16="http://schemas.microsoft.com/office/drawing/2014/main" val="10005"/>
                  </a:ext>
                </a:extLst>
              </a:tr>
              <a:tr h="487947">
                <a:tc>
                  <a:txBody>
                    <a:bodyPr/>
                    <a:lstStyle/>
                    <a:p>
                      <a:pPr marL="0" marR="0">
                        <a:lnSpc>
                          <a:spcPct val="105000"/>
                        </a:lnSpc>
                        <a:spcBef>
                          <a:spcPts val="0"/>
                        </a:spcBef>
                        <a:spcAft>
                          <a:spcPts val="0"/>
                        </a:spcAft>
                      </a:pPr>
                      <a:r>
                        <a:rPr lang="en-US" sz="1200"/>
                        <a:t>Technical Consultant</a:t>
                      </a:r>
                      <a:endParaRPr lang="en-US" sz="120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5000"/>
                        </a:lnSpc>
                        <a:spcBef>
                          <a:spcPts val="0"/>
                        </a:spcBef>
                        <a:spcAft>
                          <a:spcPts val="0"/>
                        </a:spcAft>
                      </a:pPr>
                      <a:r>
                        <a:rPr lang="en-US" sz="1200" dirty="0"/>
                        <a:t>Operations Director</a:t>
                      </a:r>
                      <a:endParaRPr lang="en-US" sz="1200" dirty="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 xmlns:a16="http://schemas.microsoft.com/office/drawing/2014/main" val="10006"/>
                  </a:ext>
                </a:extLst>
              </a:tr>
              <a:tr h="487947">
                <a:tc>
                  <a:txBody>
                    <a:bodyPr/>
                    <a:lstStyle/>
                    <a:p>
                      <a:r>
                        <a:rPr lang="en-US" sz="1200" dirty="0" smtClean="0"/>
                        <a:t>Operations Director</a:t>
                      </a:r>
                      <a:endParaRPr lang="en-US" sz="1200" dirty="0"/>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5000"/>
                        </a:lnSpc>
                        <a:spcBef>
                          <a:spcPts val="0"/>
                        </a:spcBef>
                        <a:spcAft>
                          <a:spcPts val="0"/>
                        </a:spcAft>
                      </a:pPr>
                      <a:r>
                        <a:rPr lang="en-US" sz="1200" dirty="0"/>
                        <a:t>Accepts handoff from Ütopia team and transitions into long term maintenance.</a:t>
                      </a:r>
                      <a:endParaRPr lang="en-US" sz="1200" dirty="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 xmlns:a16="http://schemas.microsoft.com/office/drawing/2014/main" val="10007"/>
                  </a:ext>
                </a:extLst>
              </a:tr>
            </a:tbl>
          </a:graphicData>
        </a:graphic>
      </p:graphicFrame>
      <p:sp>
        <p:nvSpPr>
          <p:cNvPr id="4" name="Slide Number Placeholder 3"/>
          <p:cNvSpPr>
            <a:spLocks noGrp="1"/>
          </p:cNvSpPr>
          <p:nvPr>
            <p:ph type="sldNum" sz="quarter" idx="12"/>
          </p:nvPr>
        </p:nvSpPr>
        <p:spPr/>
        <p:txBody>
          <a:bodyPr/>
          <a:lstStyle/>
          <a:p>
            <a:fld id="{191E8F6F-FD5B-44EF-A2C3-7BC7FCB5197C}" type="slidenum">
              <a:rPr lang="en-US" smtClean="0"/>
              <a:pPr/>
              <a:t>12</a:t>
            </a:fld>
            <a:endParaRPr lang="en-US"/>
          </a:p>
        </p:txBody>
      </p:sp>
      <p:graphicFrame>
        <p:nvGraphicFramePr>
          <p:cNvPr id="6" name="Content Placeholder 4"/>
          <p:cNvGraphicFramePr>
            <a:graphicFrameLocks/>
          </p:cNvGraphicFramePr>
          <p:nvPr/>
        </p:nvGraphicFramePr>
        <p:xfrm>
          <a:off x="228600" y="1600200"/>
          <a:ext cx="8610600" cy="5077028"/>
        </p:xfrm>
        <a:graphic>
          <a:graphicData uri="http://schemas.openxmlformats.org/drawingml/2006/table">
            <a:tbl>
              <a:tblPr firstRow="1" bandRow="1">
                <a:tableStyleId>{17292A2E-F333-43FB-9621-5CBBE7FDCDCB}</a:tableStyleId>
              </a:tblPr>
              <a:tblGrid>
                <a:gridCol w="2870200">
                  <a:extLst>
                    <a:ext uri="{9D8B030D-6E8A-4147-A177-3AD203B41FA5}">
                      <a16:colId xmlns="" xmlns:a16="http://schemas.microsoft.com/office/drawing/2014/main" val="20000"/>
                    </a:ext>
                  </a:extLst>
                </a:gridCol>
                <a:gridCol w="3454400">
                  <a:extLst>
                    <a:ext uri="{9D8B030D-6E8A-4147-A177-3AD203B41FA5}">
                      <a16:colId xmlns="" xmlns:a16="http://schemas.microsoft.com/office/drawing/2014/main" val="20001"/>
                    </a:ext>
                  </a:extLst>
                </a:gridCol>
                <a:gridCol w="2286000">
                  <a:extLst>
                    <a:ext uri="{9D8B030D-6E8A-4147-A177-3AD203B41FA5}">
                      <a16:colId xmlns="" xmlns:a16="http://schemas.microsoft.com/office/drawing/2014/main" val="20002"/>
                    </a:ext>
                  </a:extLst>
                </a:gridCol>
              </a:tblGrid>
              <a:tr h="223736">
                <a:tc>
                  <a:txBody>
                    <a:bodyPr/>
                    <a:lstStyle/>
                    <a:p>
                      <a:pPr marL="0" marR="0" algn="ctr">
                        <a:lnSpc>
                          <a:spcPct val="105000"/>
                        </a:lnSpc>
                        <a:spcBef>
                          <a:spcPts val="0"/>
                        </a:spcBef>
                        <a:spcAft>
                          <a:spcPts val="0"/>
                        </a:spcAft>
                      </a:pPr>
                      <a:r>
                        <a:rPr lang="en-US" sz="1000" dirty="0"/>
                        <a:t>Role</a:t>
                      </a:r>
                      <a:endParaRPr lang="en-US" sz="1000" dirty="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algn="ctr">
                        <a:lnSpc>
                          <a:spcPct val="105000"/>
                        </a:lnSpc>
                        <a:spcBef>
                          <a:spcPts val="0"/>
                        </a:spcBef>
                        <a:spcAft>
                          <a:spcPts val="0"/>
                        </a:spcAft>
                      </a:pPr>
                      <a:r>
                        <a:rPr lang="en-US" sz="1000" dirty="0"/>
                        <a:t>Responsibility</a:t>
                      </a:r>
                      <a:endParaRPr lang="en-US" sz="1000" dirty="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algn="ctr">
                        <a:lnSpc>
                          <a:spcPct val="105000"/>
                        </a:lnSpc>
                        <a:spcBef>
                          <a:spcPts val="0"/>
                        </a:spcBef>
                        <a:spcAft>
                          <a:spcPts val="0"/>
                        </a:spcAft>
                      </a:pPr>
                      <a:r>
                        <a:rPr lang="en-US" sz="1000" dirty="0" smtClean="0">
                          <a:latin typeface="+mn-lt"/>
                          <a:ea typeface="Times New Roman"/>
                          <a:cs typeface="Times New Roman"/>
                        </a:rPr>
                        <a:t>Organization</a:t>
                      </a:r>
                      <a:endParaRPr lang="en-US" sz="1000" dirty="0">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 xmlns:a16="http://schemas.microsoft.com/office/drawing/2014/main" val="10000"/>
                  </a:ext>
                </a:extLst>
              </a:tr>
              <a:tr h="335604">
                <a:tc>
                  <a:txBody>
                    <a:bodyPr/>
                    <a:lstStyle/>
                    <a:p>
                      <a:pPr marL="0" marR="0" algn="l" rtl="0" eaLnBrk="1" latinLnBrk="0" hangingPunct="1">
                        <a:lnSpc>
                          <a:spcPct val="105000"/>
                        </a:lnSpc>
                        <a:spcBef>
                          <a:spcPts val="0"/>
                        </a:spcBef>
                        <a:spcAft>
                          <a:spcPts val="0"/>
                        </a:spcAft>
                      </a:pPr>
                      <a:r>
                        <a:rPr kumimoji="0" lang="en-US" sz="1000" kern="1200" dirty="0">
                          <a:solidFill>
                            <a:schemeClr val="tx1"/>
                          </a:solidFill>
                          <a:latin typeface="+mn-lt"/>
                          <a:ea typeface="+mn-ea"/>
                          <a:cs typeface="+mn-cs"/>
                        </a:rPr>
                        <a:t>Project Manager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rtl="0" eaLnBrk="1" latinLnBrk="0" hangingPunct="1">
                        <a:lnSpc>
                          <a:spcPct val="105000"/>
                        </a:lnSpc>
                        <a:spcBef>
                          <a:spcPts val="0"/>
                        </a:spcBef>
                        <a:spcAft>
                          <a:spcPts val="0"/>
                        </a:spcAft>
                      </a:pPr>
                      <a:r>
                        <a:rPr kumimoji="0" lang="en-US" sz="1000" kern="1200" dirty="0">
                          <a:solidFill>
                            <a:schemeClr val="tx1"/>
                          </a:solidFill>
                          <a:latin typeface="+mn-lt"/>
                          <a:ea typeface="+mn-ea"/>
                          <a:cs typeface="+mn-cs"/>
                        </a:rPr>
                        <a:t>Manages all project activities and resources for Ütopia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9">
                  <a:txBody>
                    <a:bodyPr/>
                    <a:lstStyle/>
                    <a:p>
                      <a:pPr marL="71755" marR="71755" algn="ctr">
                        <a:lnSpc>
                          <a:spcPct val="105000"/>
                        </a:lnSpc>
                        <a:spcBef>
                          <a:spcPts val="0"/>
                        </a:spcBef>
                        <a:spcAft>
                          <a:spcPts val="0"/>
                        </a:spcAft>
                      </a:pPr>
                      <a:r>
                        <a:rPr lang="en-US" sz="1000" dirty="0" smtClean="0"/>
                        <a:t>Ütopia</a:t>
                      </a:r>
                      <a:endParaRPr lang="en-US" sz="1000" dirty="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extLst>
                  <a:ext uri="{0D108BD9-81ED-4DB2-BD59-A6C34878D82A}">
                    <a16:rowId xmlns="" xmlns:a16="http://schemas.microsoft.com/office/drawing/2014/main" val="10001"/>
                  </a:ext>
                </a:extLst>
              </a:tr>
              <a:tr h="335604">
                <a:tc>
                  <a:txBody>
                    <a:bodyPr/>
                    <a:lstStyle/>
                    <a:p>
                      <a:pPr marL="0" marR="0" algn="l" rtl="0" eaLnBrk="1" latinLnBrk="0" hangingPunct="1">
                        <a:lnSpc>
                          <a:spcPct val="105000"/>
                        </a:lnSpc>
                        <a:spcBef>
                          <a:spcPts val="0"/>
                        </a:spcBef>
                        <a:spcAft>
                          <a:spcPts val="0"/>
                        </a:spcAft>
                      </a:pPr>
                      <a:r>
                        <a:rPr kumimoji="0" lang="en-US" sz="1000" kern="1200" dirty="0">
                          <a:solidFill>
                            <a:schemeClr val="tx1"/>
                          </a:solidFill>
                          <a:latin typeface="+mn-lt"/>
                          <a:ea typeface="+mn-ea"/>
                          <a:cs typeface="+mn-cs"/>
                        </a:rPr>
                        <a:t>Integration Architect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rtl="0" eaLnBrk="1" latinLnBrk="0" hangingPunct="1">
                        <a:lnSpc>
                          <a:spcPct val="105000"/>
                        </a:lnSpc>
                        <a:spcBef>
                          <a:spcPts val="0"/>
                        </a:spcBef>
                        <a:spcAft>
                          <a:spcPts val="0"/>
                        </a:spcAft>
                      </a:pPr>
                      <a:r>
                        <a:rPr kumimoji="0" lang="en-US" sz="1000" kern="1200" dirty="0">
                          <a:solidFill>
                            <a:schemeClr val="tx1"/>
                          </a:solidFill>
                          <a:latin typeface="+mn-lt"/>
                          <a:ea typeface="+mn-ea"/>
                          <a:cs typeface="+mn-cs"/>
                        </a:rPr>
                        <a:t>Integrates existing systems and products into the Ütopia  system</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71755" marR="71755" algn="ctr">
                        <a:lnSpc>
                          <a:spcPct val="105000"/>
                        </a:lnSpc>
                        <a:spcBef>
                          <a:spcPts val="0"/>
                        </a:spcBef>
                        <a:spcAft>
                          <a:spcPts val="0"/>
                        </a:spcAft>
                      </a:pPr>
                      <a:endParaRPr lang="en-US" sz="1200" dirty="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335604">
                <a:tc>
                  <a:txBody>
                    <a:bodyPr/>
                    <a:lstStyle/>
                    <a:p>
                      <a:pPr marL="0" marR="0" algn="l" rtl="0" eaLnBrk="1" latinLnBrk="0" hangingPunct="1">
                        <a:lnSpc>
                          <a:spcPct val="105000"/>
                        </a:lnSpc>
                        <a:spcBef>
                          <a:spcPts val="0"/>
                        </a:spcBef>
                        <a:spcAft>
                          <a:spcPts val="0"/>
                        </a:spcAft>
                      </a:pPr>
                      <a:r>
                        <a:rPr kumimoji="0" lang="en-US" sz="1000" kern="1200" dirty="0">
                          <a:solidFill>
                            <a:schemeClr val="tx1"/>
                          </a:solidFill>
                          <a:latin typeface="+mn-lt"/>
                          <a:ea typeface="+mn-ea"/>
                          <a:cs typeface="+mn-cs"/>
                        </a:rPr>
                        <a:t>Ütopia Development Lead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rtl="0" eaLnBrk="1" latinLnBrk="0" hangingPunct="1">
                        <a:lnSpc>
                          <a:spcPct val="105000"/>
                        </a:lnSpc>
                        <a:spcBef>
                          <a:spcPts val="0"/>
                        </a:spcBef>
                        <a:spcAft>
                          <a:spcPts val="0"/>
                        </a:spcAft>
                      </a:pPr>
                      <a:r>
                        <a:rPr kumimoji="0" lang="en-US" sz="1000" kern="1200" dirty="0">
                          <a:solidFill>
                            <a:schemeClr val="tx1"/>
                          </a:solidFill>
                          <a:latin typeface="+mn-lt"/>
                          <a:ea typeface="+mn-ea"/>
                          <a:cs typeface="+mn-cs"/>
                        </a:rPr>
                        <a:t>Manages the software developers creating the Ütopia interface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71755" marR="71755" algn="ctr">
                        <a:lnSpc>
                          <a:spcPct val="105000"/>
                        </a:lnSpc>
                        <a:spcBef>
                          <a:spcPts val="0"/>
                        </a:spcBef>
                        <a:spcAft>
                          <a:spcPts val="0"/>
                        </a:spcAft>
                      </a:pPr>
                      <a:endParaRPr lang="en-US" sz="1200" dirty="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671209">
                <a:tc>
                  <a:txBody>
                    <a:bodyPr/>
                    <a:lstStyle/>
                    <a:p>
                      <a:pPr marL="0" marR="0" algn="l" rtl="0" eaLnBrk="1" latinLnBrk="0" hangingPunct="1">
                        <a:lnSpc>
                          <a:spcPct val="105000"/>
                        </a:lnSpc>
                        <a:spcBef>
                          <a:spcPts val="0"/>
                        </a:spcBef>
                        <a:spcAft>
                          <a:spcPts val="0"/>
                        </a:spcAft>
                      </a:pPr>
                      <a:r>
                        <a:rPr kumimoji="0" lang="en-US" sz="1000" kern="1200" dirty="0">
                          <a:solidFill>
                            <a:schemeClr val="tx1"/>
                          </a:solidFill>
                          <a:latin typeface="+mn-lt"/>
                          <a:ea typeface="+mn-ea"/>
                          <a:cs typeface="+mn-cs"/>
                        </a:rPr>
                        <a:t>UX consultant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rtl="0" eaLnBrk="1" latinLnBrk="0" hangingPunct="1">
                        <a:lnSpc>
                          <a:spcPct val="105000"/>
                        </a:lnSpc>
                        <a:spcBef>
                          <a:spcPts val="0"/>
                        </a:spcBef>
                        <a:spcAft>
                          <a:spcPts val="0"/>
                        </a:spcAft>
                      </a:pPr>
                      <a:r>
                        <a:rPr kumimoji="0" lang="en-US" sz="1000" kern="1200" dirty="0">
                          <a:solidFill>
                            <a:schemeClr val="tx1"/>
                          </a:solidFill>
                          <a:latin typeface="+mn-lt"/>
                          <a:ea typeface="+mn-ea"/>
                          <a:cs typeface="+mn-cs"/>
                        </a:rPr>
                        <a:t>Works with developers for Ütopia and the Testing and Usability Test coordinator to develop an easy to use interface for drivers and riders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71755" marR="71755" algn="ctr">
                        <a:lnSpc>
                          <a:spcPct val="105000"/>
                        </a:lnSpc>
                        <a:spcBef>
                          <a:spcPts val="0"/>
                        </a:spcBef>
                        <a:spcAft>
                          <a:spcPts val="0"/>
                        </a:spcAft>
                      </a:pPr>
                      <a:endParaRPr lang="en-US" sz="1200" dirty="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993843">
                <a:tc>
                  <a:txBody>
                    <a:bodyPr/>
                    <a:lstStyle/>
                    <a:p>
                      <a:pPr marL="0" marR="0" algn="l" rtl="0" eaLnBrk="1" latinLnBrk="0" hangingPunct="1">
                        <a:lnSpc>
                          <a:spcPct val="105000"/>
                        </a:lnSpc>
                        <a:spcBef>
                          <a:spcPts val="0"/>
                        </a:spcBef>
                        <a:spcAft>
                          <a:spcPts val="0"/>
                        </a:spcAft>
                      </a:pPr>
                      <a:r>
                        <a:rPr kumimoji="0" lang="en-US" sz="1000" kern="1200" dirty="0">
                          <a:solidFill>
                            <a:schemeClr val="tx1"/>
                          </a:solidFill>
                          <a:latin typeface="+mn-lt"/>
                          <a:ea typeface="+mn-ea"/>
                          <a:cs typeface="+mn-cs"/>
                        </a:rPr>
                        <a:t>QA Lead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rtl="0" eaLnBrk="1" latinLnBrk="0" hangingPunct="1">
                        <a:lnSpc>
                          <a:spcPct val="105000"/>
                        </a:lnSpc>
                        <a:spcBef>
                          <a:spcPts val="0"/>
                        </a:spcBef>
                        <a:spcAft>
                          <a:spcPts val="0"/>
                        </a:spcAft>
                      </a:pPr>
                      <a:r>
                        <a:rPr kumimoji="0" lang="en-US" sz="1000" kern="1200" dirty="0">
                          <a:solidFill>
                            <a:schemeClr val="tx1"/>
                          </a:solidFill>
                          <a:latin typeface="+mn-lt"/>
                          <a:ea typeface="+mn-ea"/>
                          <a:cs typeface="+mn-cs"/>
                        </a:rPr>
                        <a:t>Creates a test suite developed around user requirements and technical specifications. Works with the Test Coordinator, the UX consultant and the Change Management consultant to develop and implement user acceptance tests and improvement suggestions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71755" marR="71755" algn="ctr">
                        <a:lnSpc>
                          <a:spcPct val="105000"/>
                        </a:lnSpc>
                        <a:spcBef>
                          <a:spcPts val="0"/>
                        </a:spcBef>
                        <a:spcAft>
                          <a:spcPts val="0"/>
                        </a:spcAft>
                      </a:pPr>
                      <a:endParaRPr lang="en-US" sz="1200" dirty="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839011">
                <a:tc>
                  <a:txBody>
                    <a:bodyPr/>
                    <a:lstStyle/>
                    <a:p>
                      <a:pPr marL="0" marR="0" algn="l" rtl="0" eaLnBrk="1" latinLnBrk="0" hangingPunct="1">
                        <a:lnSpc>
                          <a:spcPct val="105000"/>
                        </a:lnSpc>
                        <a:spcBef>
                          <a:spcPts val="0"/>
                        </a:spcBef>
                        <a:spcAft>
                          <a:spcPts val="0"/>
                        </a:spcAft>
                      </a:pPr>
                      <a:r>
                        <a:rPr kumimoji="0" lang="en-US" sz="1000" kern="1200" dirty="0">
                          <a:solidFill>
                            <a:schemeClr val="tx1"/>
                          </a:solidFill>
                          <a:latin typeface="+mn-lt"/>
                          <a:ea typeface="+mn-ea"/>
                          <a:cs typeface="+mn-cs"/>
                        </a:rPr>
                        <a:t>Change management consultant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rtl="0" eaLnBrk="1" latinLnBrk="0" hangingPunct="1">
                        <a:lnSpc>
                          <a:spcPct val="105000"/>
                        </a:lnSpc>
                        <a:spcBef>
                          <a:spcPts val="0"/>
                        </a:spcBef>
                        <a:spcAft>
                          <a:spcPts val="0"/>
                        </a:spcAft>
                      </a:pPr>
                      <a:r>
                        <a:rPr kumimoji="0" lang="en-US" sz="1000" kern="1200" dirty="0">
                          <a:solidFill>
                            <a:schemeClr val="tx1"/>
                          </a:solidFill>
                          <a:latin typeface="+mn-lt"/>
                          <a:ea typeface="+mn-ea"/>
                          <a:cs typeface="+mn-cs"/>
                        </a:rPr>
                        <a:t>Works with Change leaders, the QA lead and the Pilot Program Coordinator to strategically prepare staff and riders about upcoming changes in processes and technologies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71755" marR="71755" algn="ctr">
                        <a:lnSpc>
                          <a:spcPct val="105000"/>
                        </a:lnSpc>
                        <a:spcBef>
                          <a:spcPts val="0"/>
                        </a:spcBef>
                        <a:spcAft>
                          <a:spcPts val="0"/>
                        </a:spcAft>
                      </a:pPr>
                      <a:endParaRPr lang="en-US" sz="1200" dirty="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671209">
                <a:tc>
                  <a:txBody>
                    <a:bodyPr/>
                    <a:lstStyle/>
                    <a:p>
                      <a:pPr marL="0" marR="0" algn="l" rtl="0" eaLnBrk="1" latinLnBrk="0" hangingPunct="1">
                        <a:lnSpc>
                          <a:spcPct val="105000"/>
                        </a:lnSpc>
                        <a:spcBef>
                          <a:spcPts val="0"/>
                        </a:spcBef>
                        <a:spcAft>
                          <a:spcPts val="0"/>
                        </a:spcAft>
                      </a:pPr>
                      <a:r>
                        <a:rPr kumimoji="0" lang="en-US" sz="1000" kern="1200" dirty="0">
                          <a:solidFill>
                            <a:schemeClr val="tx1"/>
                          </a:solidFill>
                          <a:latin typeface="+mn-lt"/>
                          <a:ea typeface="+mn-ea"/>
                          <a:cs typeface="+mn-cs"/>
                        </a:rPr>
                        <a:t>Training consultant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rtl="0" eaLnBrk="1" latinLnBrk="0" hangingPunct="1">
                        <a:lnSpc>
                          <a:spcPct val="105000"/>
                        </a:lnSpc>
                        <a:spcBef>
                          <a:spcPts val="0"/>
                        </a:spcBef>
                        <a:spcAft>
                          <a:spcPts val="0"/>
                        </a:spcAft>
                      </a:pPr>
                      <a:r>
                        <a:rPr kumimoji="0" lang="en-US" sz="1000" kern="1200" dirty="0">
                          <a:solidFill>
                            <a:schemeClr val="tx1"/>
                          </a:solidFill>
                          <a:latin typeface="+mn-lt"/>
                          <a:ea typeface="+mn-ea"/>
                          <a:cs typeface="+mn-cs"/>
                        </a:rPr>
                        <a:t>Works closely with the Pilot program coordinator to develop training programs for drivers and dispatch operators as needed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71755" marR="71755" algn="ctr">
                        <a:lnSpc>
                          <a:spcPct val="105000"/>
                        </a:lnSpc>
                        <a:spcBef>
                          <a:spcPts val="0"/>
                        </a:spcBef>
                        <a:spcAft>
                          <a:spcPts val="0"/>
                        </a:spcAft>
                      </a:pPr>
                      <a:endParaRPr lang="en-US" sz="1200" dirty="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335604">
                <a:tc>
                  <a:txBody>
                    <a:bodyPr/>
                    <a:lstStyle/>
                    <a:p>
                      <a:pPr marL="0" marR="0" algn="l" rtl="0" eaLnBrk="1" latinLnBrk="0" hangingPunct="1">
                        <a:lnSpc>
                          <a:spcPct val="105000"/>
                        </a:lnSpc>
                        <a:spcBef>
                          <a:spcPts val="0"/>
                        </a:spcBef>
                        <a:spcAft>
                          <a:spcPts val="0"/>
                        </a:spcAft>
                      </a:pPr>
                      <a:r>
                        <a:rPr kumimoji="0" lang="en-US" sz="1000" kern="1200" dirty="0">
                          <a:solidFill>
                            <a:schemeClr val="tx1"/>
                          </a:solidFill>
                          <a:latin typeface="+mn-lt"/>
                          <a:ea typeface="+mn-ea"/>
                          <a:cs typeface="+mn-cs"/>
                        </a:rPr>
                        <a:t>Cabforce specialist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rtl="0" eaLnBrk="1" latinLnBrk="0" hangingPunct="1">
                        <a:lnSpc>
                          <a:spcPct val="105000"/>
                        </a:lnSpc>
                        <a:spcBef>
                          <a:spcPts val="0"/>
                        </a:spcBef>
                        <a:spcAft>
                          <a:spcPts val="0"/>
                        </a:spcAft>
                      </a:pPr>
                      <a:r>
                        <a:rPr kumimoji="0" lang="en-US" sz="1000" kern="1200" dirty="0">
                          <a:solidFill>
                            <a:schemeClr val="tx1"/>
                          </a:solidFill>
                          <a:latin typeface="+mn-lt"/>
                          <a:ea typeface="+mn-ea"/>
                          <a:cs typeface="+mn-cs"/>
                        </a:rPr>
                        <a:t>Understands the requirements for interfacing Ütopia with </a:t>
                      </a:r>
                      <a:r>
                        <a:rPr kumimoji="0" lang="en-US" sz="1000" kern="1200" dirty="0" err="1">
                          <a:solidFill>
                            <a:schemeClr val="tx1"/>
                          </a:solidFill>
                          <a:latin typeface="+mn-lt"/>
                          <a:ea typeface="+mn-ea"/>
                          <a:cs typeface="+mn-cs"/>
                        </a:rPr>
                        <a:t>cabforce</a:t>
                      </a:r>
                      <a:endParaRPr kumimoji="0" lang="en-US" sz="1000" kern="1200" dirty="0">
                        <a:solidFill>
                          <a:schemeClr val="tx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71755" marR="71755" algn="ctr">
                        <a:lnSpc>
                          <a:spcPct val="105000"/>
                        </a:lnSpc>
                        <a:spcBef>
                          <a:spcPts val="0"/>
                        </a:spcBef>
                        <a:spcAft>
                          <a:spcPts val="0"/>
                        </a:spcAft>
                      </a:pPr>
                      <a:endParaRPr lang="en-US" sz="1200" dirty="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335604">
                <a:tc>
                  <a:txBody>
                    <a:bodyPr/>
                    <a:lstStyle/>
                    <a:p>
                      <a:pPr marL="0" marR="0" algn="l" rtl="0" eaLnBrk="1" latinLnBrk="0" hangingPunct="1">
                        <a:lnSpc>
                          <a:spcPct val="105000"/>
                        </a:lnSpc>
                        <a:spcBef>
                          <a:spcPts val="0"/>
                        </a:spcBef>
                        <a:spcAft>
                          <a:spcPts val="0"/>
                        </a:spcAft>
                      </a:pPr>
                      <a:r>
                        <a:rPr kumimoji="0" lang="en-US" sz="1000" kern="1200" dirty="0">
                          <a:solidFill>
                            <a:schemeClr val="tx1"/>
                          </a:solidFill>
                          <a:latin typeface="+mn-lt"/>
                          <a:ea typeface="+mn-ea"/>
                          <a:cs typeface="+mn-cs"/>
                        </a:rPr>
                        <a:t>iDashboards specialist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rtl="0" eaLnBrk="1" latinLnBrk="0" hangingPunct="1">
                        <a:lnSpc>
                          <a:spcPct val="105000"/>
                        </a:lnSpc>
                        <a:spcBef>
                          <a:spcPts val="0"/>
                        </a:spcBef>
                        <a:spcAft>
                          <a:spcPts val="0"/>
                        </a:spcAft>
                      </a:pPr>
                      <a:r>
                        <a:rPr kumimoji="0" lang="en-US" sz="1000" kern="1200" dirty="0">
                          <a:solidFill>
                            <a:schemeClr val="tx1"/>
                          </a:solidFill>
                          <a:latin typeface="+mn-lt"/>
                          <a:ea typeface="+mn-ea"/>
                          <a:cs typeface="+mn-cs"/>
                        </a:rPr>
                        <a:t>Creates templates for dashboards and data reporting for all stakeholders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71755" marR="71755" algn="ctr">
                        <a:lnSpc>
                          <a:spcPct val="105000"/>
                        </a:lnSpc>
                        <a:spcBef>
                          <a:spcPts val="0"/>
                        </a:spcBef>
                        <a:spcAft>
                          <a:spcPts val="0"/>
                        </a:spcAft>
                      </a:pPr>
                      <a:endParaRPr lang="en-US" sz="1200" dirty="0">
                        <a:latin typeface="Calibri"/>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9"/>
                  </a:ext>
                </a:extLst>
              </a:tr>
            </a:tbl>
          </a:graphicData>
        </a:graphic>
      </p:graphicFrame>
    </p:spTree>
  </p:cSld>
  <p:clrMapOvr>
    <a:masterClrMapping/>
  </p:clrMapOvr>
  <p:transition>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xit" presetSubtype="0" fill="hold" nodeType="withEffect">
                                  <p:stCondLst>
                                    <p:cond delay="0"/>
                                  </p:stCondLst>
                                  <p:childTnLst>
                                    <p:animEffect transition="out" filter="fade">
                                      <p:cBhvr>
                                        <p:cTn id="9" dur="2000"/>
                                        <p:tgtEl>
                                          <p:spTgt spid="5"/>
                                        </p:tgtEl>
                                      </p:cBhvr>
                                    </p:animEffect>
                                    <p:set>
                                      <p:cBhvr>
                                        <p:cTn id="10"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Raci v2.png"/>
          <p:cNvPicPr>
            <a:picLocks noChangeAspect="1"/>
          </p:cNvPicPr>
          <p:nvPr/>
        </p:nvPicPr>
        <p:blipFill>
          <a:blip r:embed="rId3" cstate="print">
            <a:lum bright="-40000"/>
          </a:blip>
          <a:stretch>
            <a:fillRect/>
          </a:stretch>
        </p:blipFill>
        <p:spPr>
          <a:xfrm>
            <a:off x="457200" y="2057400"/>
            <a:ext cx="7924715" cy="4495799"/>
          </a:xfrm>
          <a:prstGeom prst="rect">
            <a:avLst/>
          </a:prstGeom>
        </p:spPr>
      </p:pic>
      <p:pic>
        <p:nvPicPr>
          <p:cNvPr id="9" name="Picture 8" descr="Raci v2.png"/>
          <p:cNvPicPr>
            <a:picLocks noChangeAspect="1"/>
          </p:cNvPicPr>
          <p:nvPr/>
        </p:nvPicPr>
        <p:blipFill>
          <a:blip r:embed="rId3" cstate="print"/>
          <a:stretch>
            <a:fillRect/>
          </a:stretch>
        </p:blipFill>
        <p:spPr>
          <a:xfrm>
            <a:off x="457200" y="2057400"/>
            <a:ext cx="7924715" cy="4495799"/>
          </a:xfrm>
          <a:prstGeom prst="rect">
            <a:avLst/>
          </a:prstGeom>
        </p:spPr>
      </p:pic>
      <p:sp>
        <p:nvSpPr>
          <p:cNvPr id="2" name="Title 1"/>
          <p:cNvSpPr>
            <a:spLocks noGrp="1"/>
          </p:cNvSpPr>
          <p:nvPr>
            <p:ph type="title"/>
          </p:nvPr>
        </p:nvSpPr>
        <p:spPr/>
        <p:txBody>
          <a:bodyPr/>
          <a:lstStyle/>
          <a:p>
            <a:r>
              <a:rPr lang="en-US" dirty="0" smtClean="0"/>
              <a:t>Team Responsibilities</a:t>
            </a:r>
            <a:endParaRPr lang="en-US" dirty="0"/>
          </a:p>
        </p:txBody>
      </p:sp>
      <p:sp>
        <p:nvSpPr>
          <p:cNvPr id="4" name="Slide Number Placeholder 3"/>
          <p:cNvSpPr>
            <a:spLocks noGrp="1"/>
          </p:cNvSpPr>
          <p:nvPr>
            <p:ph type="sldNum" sz="quarter" idx="12"/>
          </p:nvPr>
        </p:nvSpPr>
        <p:spPr/>
        <p:txBody>
          <a:bodyPr/>
          <a:lstStyle/>
          <a:p>
            <a:fld id="{191E8F6F-FD5B-44EF-A2C3-7BC7FCB5197C}" type="slidenum">
              <a:rPr lang="en-US" smtClean="0"/>
              <a:pPr/>
              <a:t>13</a:t>
            </a:fld>
            <a:endParaRPr lang="en-US"/>
          </a:p>
        </p:txBody>
      </p:sp>
      <p:pic>
        <p:nvPicPr>
          <p:cNvPr id="10" name="Picture 9" descr="Raci v2 highlights.png"/>
          <p:cNvPicPr>
            <a:picLocks noChangeAspect="1"/>
          </p:cNvPicPr>
          <p:nvPr/>
        </p:nvPicPr>
        <p:blipFill>
          <a:blip r:embed="rId4" cstate="print"/>
          <a:stretch>
            <a:fillRect/>
          </a:stretch>
        </p:blipFill>
        <p:spPr>
          <a:xfrm>
            <a:off x="455578" y="2059026"/>
            <a:ext cx="7926422" cy="44967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childTnLst>
                                </p:cTn>
                              </p:par>
                              <p:par>
                                <p:cTn id="8" presetID="10" presetClass="exit" presetSubtype="0" fill="hold" nodeType="withEffect">
                                  <p:stCondLst>
                                    <p:cond delay="0"/>
                                  </p:stCondLst>
                                  <p:childTnLst>
                                    <p:animEffect transition="out" filter="fade">
                                      <p:cBhvr>
                                        <p:cTn id="9" dur="1500"/>
                                        <p:tgtEl>
                                          <p:spTgt spid="9"/>
                                        </p:tgtEl>
                                      </p:cBhvr>
                                    </p:animEffect>
                                    <p:set>
                                      <p:cBhvr>
                                        <p:cTn id="10" dur="1" fill="hold">
                                          <p:stCondLst>
                                            <p:cond delay="1499"/>
                                          </p:stCondLst>
                                        </p:cTn>
                                        <p:tgtEl>
                                          <p:spTgt spid="9"/>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Envisioning and Speculating</a:t>
            </a:r>
            <a:endParaRPr lang="en-US" dirty="0"/>
          </a:p>
        </p:txBody>
      </p:sp>
      <p:sp>
        <p:nvSpPr>
          <p:cNvPr id="13" name="Freeform 12"/>
          <p:cNvSpPr/>
          <p:nvPr/>
        </p:nvSpPr>
        <p:spPr>
          <a:xfrm>
            <a:off x="1677653" y="2385788"/>
            <a:ext cx="5934600" cy="756000"/>
          </a:xfrm>
          <a:custGeom>
            <a:avLst/>
            <a:gdLst>
              <a:gd name="connsiteX0" fmla="*/ 0 w 5934600"/>
              <a:gd name="connsiteY0" fmla="*/ 0 h 756000"/>
              <a:gd name="connsiteX1" fmla="*/ 5556600 w 5934600"/>
              <a:gd name="connsiteY1" fmla="*/ 0 h 756000"/>
              <a:gd name="connsiteX2" fmla="*/ 5934600 w 5934600"/>
              <a:gd name="connsiteY2" fmla="*/ 378000 h 756000"/>
              <a:gd name="connsiteX3" fmla="*/ 5556600 w 5934600"/>
              <a:gd name="connsiteY3" fmla="*/ 756000 h 756000"/>
              <a:gd name="connsiteX4" fmla="*/ 0 w 5934600"/>
              <a:gd name="connsiteY4" fmla="*/ 756000 h 756000"/>
              <a:gd name="connsiteX5" fmla="*/ 378000 w 5934600"/>
              <a:gd name="connsiteY5" fmla="*/ 378000 h 756000"/>
              <a:gd name="connsiteX6" fmla="*/ 0 w 5934600"/>
              <a:gd name="connsiteY6" fmla="*/ 0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4600" h="756000">
                <a:moveTo>
                  <a:pt x="0" y="0"/>
                </a:moveTo>
                <a:lnTo>
                  <a:pt x="5556600" y="0"/>
                </a:lnTo>
                <a:lnTo>
                  <a:pt x="5934600" y="378000"/>
                </a:lnTo>
                <a:lnTo>
                  <a:pt x="5556600" y="756000"/>
                </a:lnTo>
                <a:lnTo>
                  <a:pt x="0" y="756000"/>
                </a:lnTo>
                <a:lnTo>
                  <a:pt x="378000" y="378000"/>
                </a:lnTo>
                <a:lnTo>
                  <a:pt x="0" y="0"/>
                </a:lnTo>
                <a:close/>
              </a:path>
            </a:pathLst>
          </a:custGeom>
          <a:solidFill>
            <a:srgbClr val="FE9016"/>
          </a:solidFill>
          <a:effectLst>
            <a:reflection blurRad="6350" stA="50000" endA="300" endPos="55000" dir="5400000" sy="-100000" algn="bl" rotWithShape="0"/>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34007" tIns="18669" rIns="396669" bIns="18669" numCol="1" spcCol="1270" anchor="ctr" anchorCtr="0">
            <a:noAutofit/>
          </a:bodyPr>
          <a:lstStyle/>
          <a:p>
            <a:pPr lvl="0" algn="ctr" defTabSz="622300">
              <a:lnSpc>
                <a:spcPct val="90000"/>
              </a:lnSpc>
              <a:spcBef>
                <a:spcPct val="0"/>
              </a:spcBef>
              <a:spcAft>
                <a:spcPct val="35000"/>
              </a:spcAft>
            </a:pPr>
            <a:r>
              <a:rPr lang="en-US" sz="1400" kern="1200" dirty="0" smtClean="0"/>
              <a:t>Phase 1</a:t>
            </a:r>
            <a:endParaRPr lang="en-US" sz="1400" kern="1200" dirty="0"/>
          </a:p>
        </p:txBody>
      </p:sp>
      <p:sp>
        <p:nvSpPr>
          <p:cNvPr id="14" name="Freeform 13"/>
          <p:cNvSpPr/>
          <p:nvPr/>
        </p:nvSpPr>
        <p:spPr>
          <a:xfrm>
            <a:off x="685800" y="3352800"/>
            <a:ext cx="7465005" cy="2707312"/>
          </a:xfrm>
          <a:custGeom>
            <a:avLst/>
            <a:gdLst>
              <a:gd name="connsiteX0" fmla="*/ 0 w 7829013"/>
              <a:gd name="connsiteY0" fmla="*/ 0 h 3201249"/>
              <a:gd name="connsiteX1" fmla="*/ 7829013 w 7829013"/>
              <a:gd name="connsiteY1" fmla="*/ 0 h 3201249"/>
              <a:gd name="connsiteX2" fmla="*/ 7829013 w 7829013"/>
              <a:gd name="connsiteY2" fmla="*/ 3201249 h 3201249"/>
              <a:gd name="connsiteX3" fmla="*/ 0 w 7829013"/>
              <a:gd name="connsiteY3" fmla="*/ 3201249 h 3201249"/>
              <a:gd name="connsiteX4" fmla="*/ 0 w 7829013"/>
              <a:gd name="connsiteY4" fmla="*/ 0 h 32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13" h="3201249">
                <a:moveTo>
                  <a:pt x="0" y="0"/>
                </a:moveTo>
                <a:lnTo>
                  <a:pt x="7829013" y="0"/>
                </a:lnTo>
                <a:lnTo>
                  <a:pt x="7829013" y="3201249"/>
                </a:lnTo>
                <a:lnTo>
                  <a:pt x="0" y="32012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en-US" sz="2400" kern="1200" dirty="0" smtClean="0"/>
              <a:t>Ütopia Produces a scope of work document with Project Sponsor</a:t>
            </a:r>
            <a:endParaRPr lang="en-US" sz="2400" kern="1200" dirty="0"/>
          </a:p>
          <a:p>
            <a:pPr marL="114300" lvl="1" indent="-114300" algn="l" defTabSz="622300">
              <a:lnSpc>
                <a:spcPct val="90000"/>
              </a:lnSpc>
              <a:spcBef>
                <a:spcPct val="0"/>
              </a:spcBef>
              <a:spcAft>
                <a:spcPct val="15000"/>
              </a:spcAft>
              <a:buChar char="••"/>
            </a:pPr>
            <a:r>
              <a:rPr lang="en-US" sz="2400" kern="1200" dirty="0" smtClean="0"/>
              <a:t>Project charter is developed with Project Sponsor</a:t>
            </a:r>
          </a:p>
          <a:p>
            <a:pPr marL="114300" lvl="1" indent="-114300" algn="l" defTabSz="622300">
              <a:lnSpc>
                <a:spcPct val="90000"/>
              </a:lnSpc>
              <a:spcBef>
                <a:spcPct val="0"/>
              </a:spcBef>
              <a:spcAft>
                <a:spcPct val="15000"/>
              </a:spcAft>
              <a:buChar char="••"/>
            </a:pPr>
            <a:r>
              <a:rPr lang="en-US" sz="2400" kern="1200" dirty="0" smtClean="0"/>
              <a:t>Steering committee meets and approves the schedule</a:t>
            </a:r>
          </a:p>
          <a:p>
            <a:pPr marL="114300" lvl="1" indent="-114300" algn="l" defTabSz="622300">
              <a:lnSpc>
                <a:spcPct val="90000"/>
              </a:lnSpc>
              <a:spcBef>
                <a:spcPct val="0"/>
              </a:spcBef>
              <a:spcAft>
                <a:spcPct val="15000"/>
              </a:spcAft>
              <a:buChar char="••"/>
            </a:pPr>
            <a:r>
              <a:rPr lang="en-US" sz="2400" kern="1200" dirty="0" smtClean="0"/>
              <a:t>Change leaders are engaged and preliminary pilot and training plans are developed</a:t>
            </a:r>
          </a:p>
          <a:p>
            <a:pPr marL="114300" lvl="1" indent="-114300" algn="l" defTabSz="622300">
              <a:lnSpc>
                <a:spcPct val="90000"/>
              </a:lnSpc>
              <a:spcBef>
                <a:spcPct val="0"/>
              </a:spcBef>
              <a:spcAft>
                <a:spcPct val="15000"/>
              </a:spcAft>
              <a:buChar char="••"/>
            </a:pPr>
            <a:r>
              <a:rPr lang="en-US" sz="2400" kern="1200" dirty="0" smtClean="0"/>
              <a:t>Communication plans and styles are established for the entire team</a:t>
            </a:r>
          </a:p>
          <a:p>
            <a:pPr marL="114300" lvl="1" indent="-114300" algn="l" defTabSz="622300">
              <a:lnSpc>
                <a:spcPct val="90000"/>
              </a:lnSpc>
              <a:spcBef>
                <a:spcPct val="0"/>
              </a:spcBef>
              <a:spcAft>
                <a:spcPct val="15000"/>
              </a:spcAft>
              <a:buChar char="••"/>
            </a:pPr>
            <a:endParaRPr lang="en-US" sz="1400" kern="1200" dirty="0"/>
          </a:p>
        </p:txBody>
      </p:sp>
      <p:sp>
        <p:nvSpPr>
          <p:cNvPr id="15" name="Freeform 14"/>
          <p:cNvSpPr/>
          <p:nvPr/>
        </p:nvSpPr>
        <p:spPr>
          <a:xfrm>
            <a:off x="8072808" y="2385788"/>
            <a:ext cx="3659396" cy="756000"/>
          </a:xfrm>
          <a:custGeom>
            <a:avLst/>
            <a:gdLst>
              <a:gd name="connsiteX0" fmla="*/ 0 w 3659396"/>
              <a:gd name="connsiteY0" fmla="*/ 189000 h 756000"/>
              <a:gd name="connsiteX1" fmla="*/ 23625 w 3659396"/>
              <a:gd name="connsiteY1" fmla="*/ 189000 h 756000"/>
              <a:gd name="connsiteX2" fmla="*/ 23625 w 3659396"/>
              <a:gd name="connsiteY2" fmla="*/ 567000 h 756000"/>
              <a:gd name="connsiteX3" fmla="*/ 0 w 3659396"/>
              <a:gd name="connsiteY3" fmla="*/ 567000 h 756000"/>
              <a:gd name="connsiteX4" fmla="*/ 0 w 3659396"/>
              <a:gd name="connsiteY4" fmla="*/ 189000 h 756000"/>
              <a:gd name="connsiteX5" fmla="*/ 47250 w 3659396"/>
              <a:gd name="connsiteY5" fmla="*/ 189000 h 756000"/>
              <a:gd name="connsiteX6" fmla="*/ 94500 w 3659396"/>
              <a:gd name="connsiteY6" fmla="*/ 189000 h 756000"/>
              <a:gd name="connsiteX7" fmla="*/ 94500 w 3659396"/>
              <a:gd name="connsiteY7" fmla="*/ 567000 h 756000"/>
              <a:gd name="connsiteX8" fmla="*/ 47250 w 3659396"/>
              <a:gd name="connsiteY8" fmla="*/ 567000 h 756000"/>
              <a:gd name="connsiteX9" fmla="*/ 47250 w 3659396"/>
              <a:gd name="connsiteY9" fmla="*/ 189000 h 756000"/>
              <a:gd name="connsiteX10" fmla="*/ 118125 w 3659396"/>
              <a:gd name="connsiteY10" fmla="*/ 189000 h 756000"/>
              <a:gd name="connsiteX11" fmla="*/ 3281396 w 3659396"/>
              <a:gd name="connsiteY11" fmla="*/ 189000 h 756000"/>
              <a:gd name="connsiteX12" fmla="*/ 3281396 w 3659396"/>
              <a:gd name="connsiteY12" fmla="*/ 0 h 756000"/>
              <a:gd name="connsiteX13" fmla="*/ 3659396 w 3659396"/>
              <a:gd name="connsiteY13" fmla="*/ 378000 h 756000"/>
              <a:gd name="connsiteX14" fmla="*/ 3281396 w 3659396"/>
              <a:gd name="connsiteY14" fmla="*/ 756000 h 756000"/>
              <a:gd name="connsiteX15" fmla="*/ 3281396 w 3659396"/>
              <a:gd name="connsiteY15" fmla="*/ 567000 h 756000"/>
              <a:gd name="connsiteX16" fmla="*/ 118125 w 3659396"/>
              <a:gd name="connsiteY16" fmla="*/ 567000 h 756000"/>
              <a:gd name="connsiteX17" fmla="*/ 118125 w 3659396"/>
              <a:gd name="connsiteY17" fmla="*/ 189000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59396" h="756000">
                <a:moveTo>
                  <a:pt x="0" y="189000"/>
                </a:moveTo>
                <a:lnTo>
                  <a:pt x="23625" y="189000"/>
                </a:lnTo>
                <a:lnTo>
                  <a:pt x="23625" y="567000"/>
                </a:lnTo>
                <a:lnTo>
                  <a:pt x="0" y="567000"/>
                </a:lnTo>
                <a:lnTo>
                  <a:pt x="0" y="189000"/>
                </a:lnTo>
                <a:close/>
                <a:moveTo>
                  <a:pt x="47250" y="189000"/>
                </a:moveTo>
                <a:lnTo>
                  <a:pt x="94500" y="189000"/>
                </a:lnTo>
                <a:lnTo>
                  <a:pt x="94500" y="567000"/>
                </a:lnTo>
                <a:lnTo>
                  <a:pt x="47250" y="567000"/>
                </a:lnTo>
                <a:lnTo>
                  <a:pt x="47250" y="189000"/>
                </a:lnTo>
                <a:close/>
                <a:moveTo>
                  <a:pt x="118125" y="189000"/>
                </a:moveTo>
                <a:lnTo>
                  <a:pt x="3281396" y="189000"/>
                </a:lnTo>
                <a:lnTo>
                  <a:pt x="3281396" y="0"/>
                </a:lnTo>
                <a:lnTo>
                  <a:pt x="3659396" y="378000"/>
                </a:lnTo>
                <a:lnTo>
                  <a:pt x="3281396" y="756000"/>
                </a:lnTo>
                <a:lnTo>
                  <a:pt x="3281396" y="567000"/>
                </a:lnTo>
                <a:lnTo>
                  <a:pt x="118125" y="567000"/>
                </a:lnTo>
                <a:lnTo>
                  <a:pt x="118125" y="189000"/>
                </a:lnTo>
                <a:close/>
              </a:path>
            </a:pathLst>
          </a:custGeom>
          <a:effectLst>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4132" tIns="207669" rIns="207669" bIns="207669" numCol="1" spcCol="1270" anchor="ctr" anchorCtr="0">
            <a:noAutofit/>
          </a:bodyPr>
          <a:lstStyle/>
          <a:p>
            <a:pPr lvl="0" algn="ctr" defTabSz="622300">
              <a:lnSpc>
                <a:spcPct val="90000"/>
              </a:lnSpc>
              <a:spcBef>
                <a:spcPct val="0"/>
              </a:spcBef>
              <a:spcAft>
                <a:spcPct val="35000"/>
              </a:spcAft>
            </a:pPr>
            <a:endParaRPr lang="en-US" sz="1400" kern="1200" dirty="0"/>
          </a:p>
        </p:txBody>
      </p:sp>
      <p:sp>
        <p:nvSpPr>
          <p:cNvPr id="4" name="Slide Number Placeholder 3"/>
          <p:cNvSpPr>
            <a:spLocks noGrp="1"/>
          </p:cNvSpPr>
          <p:nvPr>
            <p:ph type="sldNum" sz="quarter" idx="12"/>
          </p:nvPr>
        </p:nvSpPr>
        <p:spPr/>
        <p:txBody>
          <a:bodyPr/>
          <a:lstStyle/>
          <a:p>
            <a:fld id="{191E8F6F-FD5B-44EF-A2C3-7BC7FCB5197C}" type="slidenum">
              <a:rPr lang="en-US" smtClean="0"/>
              <a:pPr/>
              <a:t>14</a:t>
            </a:fld>
            <a:endParaRPr lang="en-US"/>
          </a:p>
        </p:txBody>
      </p:sp>
      <p:sp>
        <p:nvSpPr>
          <p:cNvPr id="16" name="Phase 1"/>
          <p:cNvSpPr txBox="1">
            <a:spLocks/>
          </p:cNvSpPr>
          <p:nvPr/>
        </p:nvSpPr>
        <p:spPr>
          <a:xfrm>
            <a:off x="457200" y="1143000"/>
            <a:ext cx="8229600" cy="1066800"/>
          </a:xfrm>
          <a:prstGeom prst="rect">
            <a:avLst/>
          </a:prstGeom>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2"/>
                </a:solidFill>
                <a:effectLst/>
                <a:uLnTx/>
                <a:uFillTx/>
                <a:latin typeface="+mj-lt"/>
                <a:ea typeface="+mj-ea"/>
                <a:cs typeface="+mj-cs"/>
              </a:rPr>
              <a:t>Phase 1</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1000"/>
                                  </p:stCondLst>
                                  <p:childTnLst>
                                    <p:animEffect transition="out" filter="fade">
                                      <p:cBhvr>
                                        <p:cTn id="6" dur="1000"/>
                                        <p:tgtEl>
                                          <p:spTgt spid="16"/>
                                        </p:tgtEl>
                                      </p:cBhvr>
                                    </p:animEffect>
                                    <p:set>
                                      <p:cBhvr>
                                        <p:cTn id="7" dur="1" fill="hold">
                                          <p:stCondLst>
                                            <p:cond delay="999"/>
                                          </p:stCondLst>
                                        </p:cTn>
                                        <p:tgtEl>
                                          <p:spTgt spid="16"/>
                                        </p:tgtEl>
                                        <p:attrNameLst>
                                          <p:attrName>style.visibility</p:attrName>
                                        </p:attrNameLst>
                                      </p:cBhvr>
                                      <p:to>
                                        <p:strVal val="hidden"/>
                                      </p:to>
                                    </p:se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000"/>
                                        <p:tgtEl>
                                          <p:spTgt spid="15"/>
                                        </p:tgtEl>
                                      </p:cBhvr>
                                    </p:animEffect>
                                  </p:childTnLst>
                                </p:cTn>
                              </p:par>
                            </p:childTnLst>
                          </p:cTn>
                        </p:par>
                        <p:par>
                          <p:cTn id="18" fill="hold">
                            <p:stCondLst>
                              <p:cond delay="4000"/>
                            </p:stCondLst>
                            <p:childTnLst>
                              <p:par>
                                <p:cTn id="19" presetID="10" presetClass="entr" presetSubtype="0" fill="hold" grpId="0" nodeType="afterEffect">
                                  <p:stCondLst>
                                    <p:cond delay="500"/>
                                  </p:stCondLst>
                                  <p:childTnLst>
                                    <p:set>
                                      <p:cBhvr>
                                        <p:cTn id="20" dur="1" fill="hold">
                                          <p:stCondLst>
                                            <p:cond delay="0"/>
                                          </p:stCondLst>
                                        </p:cTn>
                                        <p:tgtEl>
                                          <p:spTgt spid="14">
                                            <p:txEl>
                                              <p:pRg st="0" end="0"/>
                                            </p:txEl>
                                          </p:spTgt>
                                        </p:tgtEl>
                                        <p:attrNameLst>
                                          <p:attrName>style.visibility</p:attrName>
                                        </p:attrNameLst>
                                      </p:cBhvr>
                                      <p:to>
                                        <p:strVal val="visible"/>
                                      </p:to>
                                    </p:set>
                                    <p:animEffect transition="in" filter="fade">
                                      <p:cBhvr>
                                        <p:cTn id="21" dur="2000"/>
                                        <p:tgtEl>
                                          <p:spTgt spid="14">
                                            <p:txEl>
                                              <p:pRg st="0" end="0"/>
                                            </p:txEl>
                                          </p:spTgt>
                                        </p:tgtEl>
                                      </p:cBhvr>
                                    </p:animEffect>
                                  </p:childTnLst>
                                </p:cTn>
                              </p:par>
                            </p:childTnLst>
                          </p:cTn>
                        </p:par>
                        <p:par>
                          <p:cTn id="22" fill="hold">
                            <p:stCondLst>
                              <p:cond delay="6500"/>
                            </p:stCondLst>
                            <p:childTnLst>
                              <p:par>
                                <p:cTn id="23" presetID="10" presetClass="entr" presetSubtype="0" fill="hold" grpId="0" nodeType="after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animEffect transition="in" filter="fade">
                                      <p:cBhvr>
                                        <p:cTn id="25" dur="2000"/>
                                        <p:tgtEl>
                                          <p:spTgt spid="14">
                                            <p:txEl>
                                              <p:pRg st="1" end="1"/>
                                            </p:txEl>
                                          </p:spTgt>
                                        </p:tgtEl>
                                      </p:cBhvr>
                                    </p:animEffect>
                                  </p:childTnLst>
                                </p:cTn>
                              </p:par>
                            </p:childTnLst>
                          </p:cTn>
                        </p:par>
                        <p:par>
                          <p:cTn id="26" fill="hold">
                            <p:stCondLst>
                              <p:cond delay="8500"/>
                            </p:stCondLst>
                            <p:childTnLst>
                              <p:par>
                                <p:cTn id="27" presetID="10" presetClass="entr" presetSubtype="0" fill="hold" grpId="0" nodeType="afterEffect">
                                  <p:stCondLst>
                                    <p:cond delay="0"/>
                                  </p:stCondLst>
                                  <p:childTnLst>
                                    <p:set>
                                      <p:cBhvr>
                                        <p:cTn id="28" dur="1" fill="hold">
                                          <p:stCondLst>
                                            <p:cond delay="0"/>
                                          </p:stCondLst>
                                        </p:cTn>
                                        <p:tgtEl>
                                          <p:spTgt spid="14">
                                            <p:txEl>
                                              <p:pRg st="2" end="2"/>
                                            </p:txEl>
                                          </p:spTgt>
                                        </p:tgtEl>
                                        <p:attrNameLst>
                                          <p:attrName>style.visibility</p:attrName>
                                        </p:attrNameLst>
                                      </p:cBhvr>
                                      <p:to>
                                        <p:strVal val="visible"/>
                                      </p:to>
                                    </p:set>
                                    <p:animEffect transition="in" filter="fade">
                                      <p:cBhvr>
                                        <p:cTn id="29" dur="2000"/>
                                        <p:tgtEl>
                                          <p:spTgt spid="14">
                                            <p:txEl>
                                              <p:pRg st="2" end="2"/>
                                            </p:txEl>
                                          </p:spTgt>
                                        </p:tgtEl>
                                      </p:cBhvr>
                                    </p:animEffect>
                                  </p:childTnLst>
                                </p:cTn>
                              </p:par>
                            </p:childTnLst>
                          </p:cTn>
                        </p:par>
                        <p:par>
                          <p:cTn id="30" fill="hold">
                            <p:stCondLst>
                              <p:cond delay="10500"/>
                            </p:stCondLst>
                            <p:childTnLst>
                              <p:par>
                                <p:cTn id="31" presetID="10" presetClass="entr" presetSubtype="0" fill="hold" grpId="0" nodeType="afterEffect">
                                  <p:stCondLst>
                                    <p:cond delay="0"/>
                                  </p:stCondLst>
                                  <p:childTnLst>
                                    <p:set>
                                      <p:cBhvr>
                                        <p:cTn id="32" dur="1" fill="hold">
                                          <p:stCondLst>
                                            <p:cond delay="0"/>
                                          </p:stCondLst>
                                        </p:cTn>
                                        <p:tgtEl>
                                          <p:spTgt spid="14">
                                            <p:txEl>
                                              <p:pRg st="3" end="3"/>
                                            </p:txEl>
                                          </p:spTgt>
                                        </p:tgtEl>
                                        <p:attrNameLst>
                                          <p:attrName>style.visibility</p:attrName>
                                        </p:attrNameLst>
                                      </p:cBhvr>
                                      <p:to>
                                        <p:strVal val="visible"/>
                                      </p:to>
                                    </p:set>
                                    <p:animEffect transition="in" filter="fade">
                                      <p:cBhvr>
                                        <p:cTn id="33" dur="2000"/>
                                        <p:tgtEl>
                                          <p:spTgt spid="14">
                                            <p:txEl>
                                              <p:pRg st="3" end="3"/>
                                            </p:txEl>
                                          </p:spTgt>
                                        </p:tgtEl>
                                      </p:cBhvr>
                                    </p:animEffect>
                                  </p:childTnLst>
                                </p:cTn>
                              </p:par>
                            </p:childTnLst>
                          </p:cTn>
                        </p:par>
                        <p:par>
                          <p:cTn id="34" fill="hold">
                            <p:stCondLst>
                              <p:cond delay="12500"/>
                            </p:stCondLst>
                            <p:childTnLst>
                              <p:par>
                                <p:cTn id="35" presetID="10" presetClass="entr" presetSubtype="0" fill="hold" grpId="0" nodeType="afterEffect">
                                  <p:stCondLst>
                                    <p:cond delay="0"/>
                                  </p:stCondLst>
                                  <p:childTnLst>
                                    <p:set>
                                      <p:cBhvr>
                                        <p:cTn id="36" dur="1" fill="hold">
                                          <p:stCondLst>
                                            <p:cond delay="0"/>
                                          </p:stCondLst>
                                        </p:cTn>
                                        <p:tgtEl>
                                          <p:spTgt spid="14">
                                            <p:txEl>
                                              <p:pRg st="4" end="4"/>
                                            </p:txEl>
                                          </p:spTgt>
                                        </p:tgtEl>
                                        <p:attrNameLst>
                                          <p:attrName>style.visibility</p:attrName>
                                        </p:attrNameLst>
                                      </p:cBhvr>
                                      <p:to>
                                        <p:strVal val="visible"/>
                                      </p:to>
                                    </p:set>
                                    <p:animEffect transition="in" filter="fade">
                                      <p:cBhvr>
                                        <p:cTn id="37" dur="20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4" grpId="0" uiExpand="1" build="p" advAuto="300"/>
      <p:bldP spid="15" grpId="0" animBg="1"/>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and Adapting</a:t>
            </a:r>
            <a:endParaRPr lang="en-US" dirty="0"/>
          </a:p>
        </p:txBody>
      </p:sp>
      <p:sp>
        <p:nvSpPr>
          <p:cNvPr id="4" name="Slide Number Placeholder 3"/>
          <p:cNvSpPr>
            <a:spLocks noGrp="1"/>
          </p:cNvSpPr>
          <p:nvPr>
            <p:ph type="sldNum" sz="quarter" idx="12"/>
          </p:nvPr>
        </p:nvSpPr>
        <p:spPr/>
        <p:txBody>
          <a:bodyPr/>
          <a:lstStyle/>
          <a:p>
            <a:fld id="{191E8F6F-FD5B-44EF-A2C3-7BC7FCB5197C}" type="slidenum">
              <a:rPr lang="en-US" smtClean="0"/>
              <a:pPr/>
              <a:t>15</a:t>
            </a:fld>
            <a:endParaRPr lang="en-US"/>
          </a:p>
        </p:txBody>
      </p:sp>
      <p:sp>
        <p:nvSpPr>
          <p:cNvPr id="7" name="Freeform 6"/>
          <p:cNvSpPr/>
          <p:nvPr/>
        </p:nvSpPr>
        <p:spPr>
          <a:xfrm>
            <a:off x="-457201" y="2382108"/>
            <a:ext cx="8077201" cy="756000"/>
          </a:xfrm>
          <a:custGeom>
            <a:avLst/>
            <a:gdLst>
              <a:gd name="connsiteX0" fmla="*/ 0 w 5934600"/>
              <a:gd name="connsiteY0" fmla="*/ 189000 h 756000"/>
              <a:gd name="connsiteX1" fmla="*/ 23625 w 5934600"/>
              <a:gd name="connsiteY1" fmla="*/ 189000 h 756000"/>
              <a:gd name="connsiteX2" fmla="*/ 23625 w 5934600"/>
              <a:gd name="connsiteY2" fmla="*/ 567000 h 756000"/>
              <a:gd name="connsiteX3" fmla="*/ 0 w 5934600"/>
              <a:gd name="connsiteY3" fmla="*/ 567000 h 756000"/>
              <a:gd name="connsiteX4" fmla="*/ 0 w 5934600"/>
              <a:gd name="connsiteY4" fmla="*/ 189000 h 756000"/>
              <a:gd name="connsiteX5" fmla="*/ 47250 w 5934600"/>
              <a:gd name="connsiteY5" fmla="*/ 189000 h 756000"/>
              <a:gd name="connsiteX6" fmla="*/ 94500 w 5934600"/>
              <a:gd name="connsiteY6" fmla="*/ 189000 h 756000"/>
              <a:gd name="connsiteX7" fmla="*/ 94500 w 5934600"/>
              <a:gd name="connsiteY7" fmla="*/ 567000 h 756000"/>
              <a:gd name="connsiteX8" fmla="*/ 47250 w 5934600"/>
              <a:gd name="connsiteY8" fmla="*/ 567000 h 756000"/>
              <a:gd name="connsiteX9" fmla="*/ 47250 w 5934600"/>
              <a:gd name="connsiteY9" fmla="*/ 189000 h 756000"/>
              <a:gd name="connsiteX10" fmla="*/ 118125 w 5934600"/>
              <a:gd name="connsiteY10" fmla="*/ 189000 h 756000"/>
              <a:gd name="connsiteX11" fmla="*/ 5556600 w 5934600"/>
              <a:gd name="connsiteY11" fmla="*/ 189000 h 756000"/>
              <a:gd name="connsiteX12" fmla="*/ 5556600 w 5934600"/>
              <a:gd name="connsiteY12" fmla="*/ 0 h 756000"/>
              <a:gd name="connsiteX13" fmla="*/ 5934600 w 5934600"/>
              <a:gd name="connsiteY13" fmla="*/ 378000 h 756000"/>
              <a:gd name="connsiteX14" fmla="*/ 5556600 w 5934600"/>
              <a:gd name="connsiteY14" fmla="*/ 756000 h 756000"/>
              <a:gd name="connsiteX15" fmla="*/ 5556600 w 5934600"/>
              <a:gd name="connsiteY15" fmla="*/ 567000 h 756000"/>
              <a:gd name="connsiteX16" fmla="*/ 118125 w 5934600"/>
              <a:gd name="connsiteY16" fmla="*/ 567000 h 756000"/>
              <a:gd name="connsiteX17" fmla="*/ 118125 w 5934600"/>
              <a:gd name="connsiteY17" fmla="*/ 189000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34600" h="756000">
                <a:moveTo>
                  <a:pt x="0" y="189000"/>
                </a:moveTo>
                <a:lnTo>
                  <a:pt x="23625" y="189000"/>
                </a:lnTo>
                <a:lnTo>
                  <a:pt x="23625" y="567000"/>
                </a:lnTo>
                <a:lnTo>
                  <a:pt x="0" y="567000"/>
                </a:lnTo>
                <a:lnTo>
                  <a:pt x="0" y="189000"/>
                </a:lnTo>
                <a:close/>
                <a:moveTo>
                  <a:pt x="47250" y="189000"/>
                </a:moveTo>
                <a:lnTo>
                  <a:pt x="94500" y="189000"/>
                </a:lnTo>
                <a:lnTo>
                  <a:pt x="94500" y="567000"/>
                </a:lnTo>
                <a:lnTo>
                  <a:pt x="47250" y="567000"/>
                </a:lnTo>
                <a:lnTo>
                  <a:pt x="47250" y="189000"/>
                </a:lnTo>
                <a:close/>
                <a:moveTo>
                  <a:pt x="118125" y="189000"/>
                </a:moveTo>
                <a:lnTo>
                  <a:pt x="5556600" y="189000"/>
                </a:lnTo>
                <a:lnTo>
                  <a:pt x="5556600" y="0"/>
                </a:lnTo>
                <a:lnTo>
                  <a:pt x="5934600" y="378000"/>
                </a:lnTo>
                <a:lnTo>
                  <a:pt x="5556600" y="756000"/>
                </a:lnTo>
                <a:lnTo>
                  <a:pt x="5556600" y="567000"/>
                </a:lnTo>
                <a:lnTo>
                  <a:pt x="118125" y="567000"/>
                </a:lnTo>
                <a:lnTo>
                  <a:pt x="118125" y="189000"/>
                </a:lnTo>
                <a:close/>
              </a:path>
            </a:pathLst>
          </a:custGeom>
          <a:solidFill>
            <a:schemeClr val="accent1"/>
          </a:solidFill>
          <a:effectLst>
            <a:reflection blurRad="6350" stA="50000" endA="300" endPos="55000" dir="5400000" sy="-100000" algn="bl" rotWithShape="0"/>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4132" tIns="207669" rIns="207669" bIns="207669" numCol="1" spcCol="1270" anchor="ctr" anchorCtr="0">
            <a:noAutofit/>
          </a:bodyPr>
          <a:lstStyle/>
          <a:p>
            <a:pPr lvl="0" algn="ctr" defTabSz="622300">
              <a:lnSpc>
                <a:spcPct val="90000"/>
              </a:lnSpc>
              <a:spcBef>
                <a:spcPct val="0"/>
              </a:spcBef>
              <a:spcAft>
                <a:spcPct val="35000"/>
              </a:spcAft>
            </a:pPr>
            <a:r>
              <a:rPr lang="en-US" sz="1400" kern="1200" dirty="0" smtClean="0"/>
              <a:t>Phase 2</a:t>
            </a:r>
            <a:endParaRPr lang="en-US" sz="1400" kern="1200" dirty="0"/>
          </a:p>
        </p:txBody>
      </p:sp>
      <p:sp>
        <p:nvSpPr>
          <p:cNvPr id="8" name="Freeform 7"/>
          <p:cNvSpPr/>
          <p:nvPr/>
        </p:nvSpPr>
        <p:spPr>
          <a:xfrm>
            <a:off x="609600" y="3810000"/>
            <a:ext cx="7829013" cy="2210649"/>
          </a:xfrm>
          <a:custGeom>
            <a:avLst/>
            <a:gdLst>
              <a:gd name="connsiteX0" fmla="*/ 0 w 7829013"/>
              <a:gd name="connsiteY0" fmla="*/ 0 h 3201249"/>
              <a:gd name="connsiteX1" fmla="*/ 7829013 w 7829013"/>
              <a:gd name="connsiteY1" fmla="*/ 0 h 3201249"/>
              <a:gd name="connsiteX2" fmla="*/ 7829013 w 7829013"/>
              <a:gd name="connsiteY2" fmla="*/ 3201249 h 3201249"/>
              <a:gd name="connsiteX3" fmla="*/ 0 w 7829013"/>
              <a:gd name="connsiteY3" fmla="*/ 3201249 h 3201249"/>
              <a:gd name="connsiteX4" fmla="*/ 0 w 7829013"/>
              <a:gd name="connsiteY4" fmla="*/ 0 h 32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13" h="3201249">
                <a:moveTo>
                  <a:pt x="0" y="0"/>
                </a:moveTo>
                <a:lnTo>
                  <a:pt x="7829013" y="0"/>
                </a:lnTo>
                <a:lnTo>
                  <a:pt x="7829013" y="3201249"/>
                </a:lnTo>
                <a:lnTo>
                  <a:pt x="0" y="32012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en-US" sz="2400" kern="1200" dirty="0" smtClean="0"/>
              <a:t>Development of Web and mobile applications using </a:t>
            </a:r>
            <a:r>
              <a:rPr lang="en-US" sz="2400" dirty="0" smtClean="0"/>
              <a:t>iterative process</a:t>
            </a:r>
          </a:p>
          <a:p>
            <a:pPr marL="114300" lvl="1" indent="-114300" algn="l" defTabSz="622300">
              <a:lnSpc>
                <a:spcPct val="90000"/>
              </a:lnSpc>
              <a:spcBef>
                <a:spcPct val="0"/>
              </a:spcBef>
              <a:spcAft>
                <a:spcPct val="15000"/>
              </a:spcAft>
              <a:buChar char="••"/>
            </a:pPr>
            <a:r>
              <a:rPr lang="en-US" sz="2400" dirty="0" smtClean="0"/>
              <a:t>Regular involvement from stakeholders</a:t>
            </a:r>
            <a:endParaRPr lang="en-US" sz="2400" kern="1200" dirty="0"/>
          </a:p>
          <a:p>
            <a:pPr marL="114300" lvl="1" indent="-114300" algn="l" defTabSz="622300">
              <a:lnSpc>
                <a:spcPct val="90000"/>
              </a:lnSpc>
              <a:spcBef>
                <a:spcPct val="0"/>
              </a:spcBef>
              <a:spcAft>
                <a:spcPct val="15000"/>
              </a:spcAft>
              <a:buChar char="••"/>
            </a:pPr>
            <a:r>
              <a:rPr lang="en-US" sz="2400" kern="1200" dirty="0" smtClean="0"/>
              <a:t>System integration and </a:t>
            </a:r>
            <a:r>
              <a:rPr lang="en-US" sz="2400" dirty="0" err="1" smtClean="0"/>
              <a:t>iDashboard</a:t>
            </a:r>
            <a:r>
              <a:rPr lang="en-US" sz="2400" dirty="0" smtClean="0"/>
              <a:t> testing </a:t>
            </a:r>
            <a:r>
              <a:rPr lang="en-US" sz="2400" kern="1200" dirty="0" smtClean="0"/>
              <a:t>happens concurrently</a:t>
            </a:r>
          </a:p>
          <a:p>
            <a:pPr marL="114300" lvl="1" indent="-114300" algn="l" defTabSz="622300">
              <a:lnSpc>
                <a:spcPct val="90000"/>
              </a:lnSpc>
              <a:spcBef>
                <a:spcPct val="0"/>
              </a:spcBef>
              <a:spcAft>
                <a:spcPct val="15000"/>
              </a:spcAft>
              <a:buChar char="••"/>
            </a:pPr>
            <a:endParaRPr lang="en-US" sz="1400" kern="1200" dirty="0"/>
          </a:p>
        </p:txBody>
      </p:sp>
      <p:sp>
        <p:nvSpPr>
          <p:cNvPr id="9" name="Freeform 8"/>
          <p:cNvSpPr/>
          <p:nvPr/>
        </p:nvSpPr>
        <p:spPr>
          <a:xfrm>
            <a:off x="7772400" y="2382108"/>
            <a:ext cx="5410200" cy="756000"/>
          </a:xfrm>
          <a:custGeom>
            <a:avLst/>
            <a:gdLst>
              <a:gd name="connsiteX0" fmla="*/ 0 w 3659396"/>
              <a:gd name="connsiteY0" fmla="*/ 189000 h 756000"/>
              <a:gd name="connsiteX1" fmla="*/ 23625 w 3659396"/>
              <a:gd name="connsiteY1" fmla="*/ 189000 h 756000"/>
              <a:gd name="connsiteX2" fmla="*/ 23625 w 3659396"/>
              <a:gd name="connsiteY2" fmla="*/ 567000 h 756000"/>
              <a:gd name="connsiteX3" fmla="*/ 0 w 3659396"/>
              <a:gd name="connsiteY3" fmla="*/ 567000 h 756000"/>
              <a:gd name="connsiteX4" fmla="*/ 0 w 3659396"/>
              <a:gd name="connsiteY4" fmla="*/ 189000 h 756000"/>
              <a:gd name="connsiteX5" fmla="*/ 47250 w 3659396"/>
              <a:gd name="connsiteY5" fmla="*/ 189000 h 756000"/>
              <a:gd name="connsiteX6" fmla="*/ 94500 w 3659396"/>
              <a:gd name="connsiteY6" fmla="*/ 189000 h 756000"/>
              <a:gd name="connsiteX7" fmla="*/ 94500 w 3659396"/>
              <a:gd name="connsiteY7" fmla="*/ 567000 h 756000"/>
              <a:gd name="connsiteX8" fmla="*/ 47250 w 3659396"/>
              <a:gd name="connsiteY8" fmla="*/ 567000 h 756000"/>
              <a:gd name="connsiteX9" fmla="*/ 47250 w 3659396"/>
              <a:gd name="connsiteY9" fmla="*/ 189000 h 756000"/>
              <a:gd name="connsiteX10" fmla="*/ 118125 w 3659396"/>
              <a:gd name="connsiteY10" fmla="*/ 189000 h 756000"/>
              <a:gd name="connsiteX11" fmla="*/ 3281396 w 3659396"/>
              <a:gd name="connsiteY11" fmla="*/ 189000 h 756000"/>
              <a:gd name="connsiteX12" fmla="*/ 3281396 w 3659396"/>
              <a:gd name="connsiteY12" fmla="*/ 0 h 756000"/>
              <a:gd name="connsiteX13" fmla="*/ 3659396 w 3659396"/>
              <a:gd name="connsiteY13" fmla="*/ 378000 h 756000"/>
              <a:gd name="connsiteX14" fmla="*/ 3281396 w 3659396"/>
              <a:gd name="connsiteY14" fmla="*/ 756000 h 756000"/>
              <a:gd name="connsiteX15" fmla="*/ 3281396 w 3659396"/>
              <a:gd name="connsiteY15" fmla="*/ 567000 h 756000"/>
              <a:gd name="connsiteX16" fmla="*/ 118125 w 3659396"/>
              <a:gd name="connsiteY16" fmla="*/ 567000 h 756000"/>
              <a:gd name="connsiteX17" fmla="*/ 118125 w 3659396"/>
              <a:gd name="connsiteY17" fmla="*/ 189000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59396" h="756000">
                <a:moveTo>
                  <a:pt x="0" y="189000"/>
                </a:moveTo>
                <a:lnTo>
                  <a:pt x="23625" y="189000"/>
                </a:lnTo>
                <a:lnTo>
                  <a:pt x="23625" y="567000"/>
                </a:lnTo>
                <a:lnTo>
                  <a:pt x="0" y="567000"/>
                </a:lnTo>
                <a:lnTo>
                  <a:pt x="0" y="189000"/>
                </a:lnTo>
                <a:close/>
                <a:moveTo>
                  <a:pt x="47250" y="189000"/>
                </a:moveTo>
                <a:lnTo>
                  <a:pt x="94500" y="189000"/>
                </a:lnTo>
                <a:lnTo>
                  <a:pt x="94500" y="567000"/>
                </a:lnTo>
                <a:lnTo>
                  <a:pt x="47250" y="567000"/>
                </a:lnTo>
                <a:lnTo>
                  <a:pt x="47250" y="189000"/>
                </a:lnTo>
                <a:close/>
                <a:moveTo>
                  <a:pt x="118125" y="189000"/>
                </a:moveTo>
                <a:lnTo>
                  <a:pt x="3281396" y="189000"/>
                </a:lnTo>
                <a:lnTo>
                  <a:pt x="3281396" y="0"/>
                </a:lnTo>
                <a:lnTo>
                  <a:pt x="3659396" y="378000"/>
                </a:lnTo>
                <a:lnTo>
                  <a:pt x="3281396" y="756000"/>
                </a:lnTo>
                <a:lnTo>
                  <a:pt x="3281396" y="567000"/>
                </a:lnTo>
                <a:lnTo>
                  <a:pt x="118125" y="567000"/>
                </a:lnTo>
                <a:lnTo>
                  <a:pt x="118125" y="189000"/>
                </a:lnTo>
                <a:close/>
              </a:path>
            </a:pathLst>
          </a:custGeom>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4132" tIns="207669" rIns="207669" bIns="207669" numCol="1" spcCol="1270" anchor="ctr" anchorCtr="0">
            <a:noAutofit/>
          </a:bodyPr>
          <a:lstStyle/>
          <a:p>
            <a:pPr lvl="0" algn="ctr" defTabSz="622300">
              <a:lnSpc>
                <a:spcPct val="90000"/>
              </a:lnSpc>
              <a:spcBef>
                <a:spcPct val="0"/>
              </a:spcBef>
              <a:spcAft>
                <a:spcPct val="35000"/>
              </a:spcAft>
            </a:pPr>
            <a:endParaRPr lang="en-US" sz="1400" kern="1200" dirty="0"/>
          </a:p>
        </p:txBody>
      </p:sp>
      <p:grpSp>
        <p:nvGrpSpPr>
          <p:cNvPr id="26" name="Group 25"/>
          <p:cNvGrpSpPr/>
          <p:nvPr/>
        </p:nvGrpSpPr>
        <p:grpSpPr>
          <a:xfrm>
            <a:off x="3048000" y="2819400"/>
            <a:ext cx="2003425" cy="713014"/>
            <a:chOff x="533400" y="2819400"/>
            <a:chExt cx="2003425" cy="713014"/>
          </a:xfrm>
          <a:effectLst>
            <a:reflection blurRad="6350" stA="52000" endA="300" endPos="35000" dir="5400000" sy="-100000" algn="bl" rotWithShape="0"/>
          </a:effectLst>
        </p:grpSpPr>
        <p:sp>
          <p:nvSpPr>
            <p:cNvPr id="20" name="Curved Down Arrow 19"/>
            <p:cNvSpPr/>
            <p:nvPr/>
          </p:nvSpPr>
          <p:spPr>
            <a:xfrm rot="16200000">
              <a:off x="710293" y="2642507"/>
              <a:ext cx="636814" cy="990600"/>
            </a:xfrm>
            <a:prstGeom prst="curvedDownArrow">
              <a:avLst>
                <a:gd name="adj1" fmla="val 21849"/>
                <a:gd name="adj2" fmla="val 83125"/>
                <a:gd name="adj3" fmla="val 40201"/>
              </a:avLst>
            </a:prstGeom>
            <a:solidFill>
              <a:srgbClr val="FE90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urved Down Arrow 24"/>
            <p:cNvSpPr/>
            <p:nvPr/>
          </p:nvSpPr>
          <p:spPr>
            <a:xfrm rot="5400000">
              <a:off x="1723118" y="2718707"/>
              <a:ext cx="636814" cy="990600"/>
            </a:xfrm>
            <a:prstGeom prst="curvedDownArrow">
              <a:avLst>
                <a:gd name="adj1" fmla="val 21849"/>
                <a:gd name="adj2" fmla="val 83125"/>
                <a:gd name="adj3" fmla="val 40201"/>
              </a:avLst>
            </a:prstGeom>
            <a:solidFill>
              <a:srgbClr val="FE90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7" name="Group 26"/>
          <p:cNvGrpSpPr/>
          <p:nvPr/>
        </p:nvGrpSpPr>
        <p:grpSpPr>
          <a:xfrm>
            <a:off x="685800" y="2819400"/>
            <a:ext cx="2003425" cy="713014"/>
            <a:chOff x="533400" y="2819400"/>
            <a:chExt cx="2003425" cy="713014"/>
          </a:xfrm>
          <a:effectLst>
            <a:reflection blurRad="6350" stA="52000" endA="300" endPos="35000" dir="5400000" sy="-100000" algn="bl" rotWithShape="0"/>
          </a:effectLst>
        </p:grpSpPr>
        <p:sp>
          <p:nvSpPr>
            <p:cNvPr id="28" name="Curved Down Arrow 27"/>
            <p:cNvSpPr/>
            <p:nvPr/>
          </p:nvSpPr>
          <p:spPr>
            <a:xfrm rot="16200000">
              <a:off x="710293" y="2642507"/>
              <a:ext cx="636814" cy="990600"/>
            </a:xfrm>
            <a:prstGeom prst="curvedDownArrow">
              <a:avLst>
                <a:gd name="adj1" fmla="val 21849"/>
                <a:gd name="adj2" fmla="val 83125"/>
                <a:gd name="adj3" fmla="val 40201"/>
              </a:avLst>
            </a:prstGeom>
            <a:solidFill>
              <a:srgbClr val="FE90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Curved Down Arrow 28"/>
            <p:cNvSpPr/>
            <p:nvPr/>
          </p:nvSpPr>
          <p:spPr>
            <a:xfrm rot="5400000">
              <a:off x="1723118" y="2718707"/>
              <a:ext cx="636814" cy="990600"/>
            </a:xfrm>
            <a:prstGeom prst="curvedDownArrow">
              <a:avLst>
                <a:gd name="adj1" fmla="val 21849"/>
                <a:gd name="adj2" fmla="val 83125"/>
                <a:gd name="adj3" fmla="val 40201"/>
              </a:avLst>
            </a:prstGeom>
            <a:solidFill>
              <a:srgbClr val="FE90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0" name="Group 29"/>
          <p:cNvGrpSpPr/>
          <p:nvPr/>
        </p:nvGrpSpPr>
        <p:grpSpPr>
          <a:xfrm>
            <a:off x="5257800" y="2819400"/>
            <a:ext cx="2003425" cy="713014"/>
            <a:chOff x="533400" y="2819400"/>
            <a:chExt cx="2003425" cy="713014"/>
          </a:xfrm>
          <a:effectLst>
            <a:reflection blurRad="6350" stA="52000" endA="300" endPos="35000" dir="5400000" sy="-100000" algn="bl" rotWithShape="0"/>
          </a:effectLst>
        </p:grpSpPr>
        <p:sp>
          <p:nvSpPr>
            <p:cNvPr id="31" name="Curved Down Arrow 30"/>
            <p:cNvSpPr/>
            <p:nvPr/>
          </p:nvSpPr>
          <p:spPr>
            <a:xfrm rot="16200000">
              <a:off x="710293" y="2642507"/>
              <a:ext cx="636814" cy="990600"/>
            </a:xfrm>
            <a:prstGeom prst="curvedDownArrow">
              <a:avLst>
                <a:gd name="adj1" fmla="val 21849"/>
                <a:gd name="adj2" fmla="val 83125"/>
                <a:gd name="adj3" fmla="val 40201"/>
              </a:avLst>
            </a:prstGeom>
            <a:solidFill>
              <a:srgbClr val="FE90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Curved Down Arrow 31"/>
            <p:cNvSpPr/>
            <p:nvPr/>
          </p:nvSpPr>
          <p:spPr>
            <a:xfrm rot="5400000">
              <a:off x="1723118" y="2718707"/>
              <a:ext cx="636814" cy="990600"/>
            </a:xfrm>
            <a:prstGeom prst="curvedDownArrow">
              <a:avLst>
                <a:gd name="adj1" fmla="val 21849"/>
                <a:gd name="adj2" fmla="val 83125"/>
                <a:gd name="adj3" fmla="val 40201"/>
              </a:avLst>
            </a:prstGeom>
            <a:solidFill>
              <a:srgbClr val="FE90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decel="50000" fill="hold" nodeType="afterEffect">
                                  <p:stCondLst>
                                    <p:cond delay="0"/>
                                  </p:stCondLst>
                                  <p:childTnLst>
                                    <p:animClr clrSpc="rgb" dir="cw">
                                      <p:cBhvr>
                                        <p:cTn id="6" dur="2000" fill="hold"/>
                                        <p:tgtEl>
                                          <p:spTgt spid="7"/>
                                        </p:tgtEl>
                                        <p:attrNameLst>
                                          <p:attrName>fillcolor</p:attrName>
                                        </p:attrNameLst>
                                      </p:cBhvr>
                                      <p:to>
                                        <a:srgbClr val="FE9016"/>
                                      </p:to>
                                    </p:animClr>
                                    <p:set>
                                      <p:cBhvr>
                                        <p:cTn id="7" dur="2000" fill="hold"/>
                                        <p:tgtEl>
                                          <p:spTgt spid="7"/>
                                        </p:tgtEl>
                                        <p:attrNameLst>
                                          <p:attrName>fill.type</p:attrName>
                                        </p:attrNameLst>
                                      </p:cBhvr>
                                      <p:to>
                                        <p:strVal val="solid"/>
                                      </p:to>
                                    </p:set>
                                    <p:set>
                                      <p:cBhvr>
                                        <p:cTn id="8" dur="2000" fill="hold"/>
                                        <p:tgtEl>
                                          <p:spTgt spid="7"/>
                                        </p:tgtEl>
                                        <p:attrNameLst>
                                          <p:attrName>fill.on</p:attrName>
                                        </p:attrNameLst>
                                      </p:cBhvr>
                                      <p:to>
                                        <p:strVal val="true"/>
                                      </p:to>
                                    </p:set>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2000"/>
                                        <p:tgtEl>
                                          <p:spTgt spid="8">
                                            <p:txEl>
                                              <p:pRg st="0" end="0"/>
                                            </p:txEl>
                                          </p:spTgt>
                                        </p:tgtEl>
                                      </p:cBhvr>
                                    </p:animEffect>
                                  </p:childTnLst>
                                </p:cTn>
                              </p:par>
                            </p:childTnLst>
                          </p:cTn>
                        </p:par>
                        <p:par>
                          <p:cTn id="13" fill="hold">
                            <p:stCondLst>
                              <p:cond delay="4000"/>
                            </p:stCondLst>
                            <p:childTnLst>
                              <p:par>
                                <p:cTn id="14" presetID="10" presetClass="entr" presetSubtype="0" fill="hold" grpId="0" nodeType="after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fade">
                                      <p:cBhvr>
                                        <p:cTn id="16" dur="2000"/>
                                        <p:tgtEl>
                                          <p:spTgt spid="8">
                                            <p:txEl>
                                              <p:pRg st="1" end="1"/>
                                            </p:txEl>
                                          </p:spTgt>
                                        </p:tgtEl>
                                      </p:cBhvr>
                                    </p:animEffect>
                                  </p:childTnLst>
                                </p:cTn>
                              </p:par>
                              <p:par>
                                <p:cTn id="17" presetID="53"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2000" fill="hold"/>
                                        <p:tgtEl>
                                          <p:spTgt spid="27"/>
                                        </p:tgtEl>
                                        <p:attrNameLst>
                                          <p:attrName>ppt_w</p:attrName>
                                        </p:attrNameLst>
                                      </p:cBhvr>
                                      <p:tavLst>
                                        <p:tav tm="0">
                                          <p:val>
                                            <p:fltVal val="0"/>
                                          </p:val>
                                        </p:tav>
                                        <p:tav tm="100000">
                                          <p:val>
                                            <p:strVal val="#ppt_w"/>
                                          </p:val>
                                        </p:tav>
                                      </p:tavLst>
                                    </p:anim>
                                    <p:anim calcmode="lin" valueType="num">
                                      <p:cBhvr>
                                        <p:cTn id="20" dur="2000" fill="hold"/>
                                        <p:tgtEl>
                                          <p:spTgt spid="27"/>
                                        </p:tgtEl>
                                        <p:attrNameLst>
                                          <p:attrName>ppt_h</p:attrName>
                                        </p:attrNameLst>
                                      </p:cBhvr>
                                      <p:tavLst>
                                        <p:tav tm="0">
                                          <p:val>
                                            <p:fltVal val="0"/>
                                          </p:val>
                                        </p:tav>
                                        <p:tav tm="100000">
                                          <p:val>
                                            <p:strVal val="#ppt_h"/>
                                          </p:val>
                                        </p:tav>
                                      </p:tavLst>
                                    </p:anim>
                                    <p:animEffect transition="in" filter="fade">
                                      <p:cBhvr>
                                        <p:cTn id="21" dur="2000"/>
                                        <p:tgtEl>
                                          <p:spTgt spid="27"/>
                                        </p:tgtEl>
                                      </p:cBhvr>
                                    </p:animEffect>
                                  </p:childTnLst>
                                </p:cTn>
                              </p:par>
                              <p:par>
                                <p:cTn id="22" presetID="53"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p:cTn id="24" dur="2000" fill="hold"/>
                                        <p:tgtEl>
                                          <p:spTgt spid="26"/>
                                        </p:tgtEl>
                                        <p:attrNameLst>
                                          <p:attrName>ppt_w</p:attrName>
                                        </p:attrNameLst>
                                      </p:cBhvr>
                                      <p:tavLst>
                                        <p:tav tm="0">
                                          <p:val>
                                            <p:fltVal val="0"/>
                                          </p:val>
                                        </p:tav>
                                        <p:tav tm="100000">
                                          <p:val>
                                            <p:strVal val="#ppt_w"/>
                                          </p:val>
                                        </p:tav>
                                      </p:tavLst>
                                    </p:anim>
                                    <p:anim calcmode="lin" valueType="num">
                                      <p:cBhvr>
                                        <p:cTn id="25" dur="2000" fill="hold"/>
                                        <p:tgtEl>
                                          <p:spTgt spid="26"/>
                                        </p:tgtEl>
                                        <p:attrNameLst>
                                          <p:attrName>ppt_h</p:attrName>
                                        </p:attrNameLst>
                                      </p:cBhvr>
                                      <p:tavLst>
                                        <p:tav tm="0">
                                          <p:val>
                                            <p:fltVal val="0"/>
                                          </p:val>
                                        </p:tav>
                                        <p:tav tm="100000">
                                          <p:val>
                                            <p:strVal val="#ppt_h"/>
                                          </p:val>
                                        </p:tav>
                                      </p:tavLst>
                                    </p:anim>
                                    <p:animEffect transition="in" filter="fade">
                                      <p:cBhvr>
                                        <p:cTn id="26" dur="2000"/>
                                        <p:tgtEl>
                                          <p:spTgt spid="26"/>
                                        </p:tgtEl>
                                      </p:cBhvr>
                                    </p:animEffect>
                                  </p:childTnLst>
                                </p:cTn>
                              </p:par>
                              <p:par>
                                <p:cTn id="27" presetID="53"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p:cTn id="29" dur="2000" fill="hold"/>
                                        <p:tgtEl>
                                          <p:spTgt spid="30"/>
                                        </p:tgtEl>
                                        <p:attrNameLst>
                                          <p:attrName>ppt_w</p:attrName>
                                        </p:attrNameLst>
                                      </p:cBhvr>
                                      <p:tavLst>
                                        <p:tav tm="0">
                                          <p:val>
                                            <p:fltVal val="0"/>
                                          </p:val>
                                        </p:tav>
                                        <p:tav tm="100000">
                                          <p:val>
                                            <p:strVal val="#ppt_w"/>
                                          </p:val>
                                        </p:tav>
                                      </p:tavLst>
                                    </p:anim>
                                    <p:anim calcmode="lin" valueType="num">
                                      <p:cBhvr>
                                        <p:cTn id="30" dur="2000" fill="hold"/>
                                        <p:tgtEl>
                                          <p:spTgt spid="30"/>
                                        </p:tgtEl>
                                        <p:attrNameLst>
                                          <p:attrName>ppt_h</p:attrName>
                                        </p:attrNameLst>
                                      </p:cBhvr>
                                      <p:tavLst>
                                        <p:tav tm="0">
                                          <p:val>
                                            <p:fltVal val="0"/>
                                          </p:val>
                                        </p:tav>
                                        <p:tav tm="100000">
                                          <p:val>
                                            <p:strVal val="#ppt_h"/>
                                          </p:val>
                                        </p:tav>
                                      </p:tavLst>
                                    </p:anim>
                                    <p:animEffect transition="in" filter="fade">
                                      <p:cBhvr>
                                        <p:cTn id="31" dur="2000"/>
                                        <p:tgtEl>
                                          <p:spTgt spid="30"/>
                                        </p:tgtEl>
                                      </p:cBhvr>
                                    </p:animEffect>
                                  </p:childTnLst>
                                </p:cTn>
                              </p:par>
                            </p:childTnLst>
                          </p:cTn>
                        </p:par>
                        <p:par>
                          <p:cTn id="32" fill="hold">
                            <p:stCondLst>
                              <p:cond delay="6000"/>
                            </p:stCondLst>
                            <p:childTnLst>
                              <p:par>
                                <p:cTn id="33" presetID="10" presetClass="entr" presetSubtype="0" fill="hold" grpId="0" nodeType="after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animEffect transition="in" filter="fade">
                                      <p:cBhvr>
                                        <p:cTn id="35" dur="20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Improving and Evolving</a:t>
            </a:r>
            <a:endParaRPr lang="en-US" dirty="0"/>
          </a:p>
        </p:txBody>
      </p:sp>
      <p:sp>
        <p:nvSpPr>
          <p:cNvPr id="4" name="Slide Number Placeholder 3"/>
          <p:cNvSpPr>
            <a:spLocks noGrp="1"/>
          </p:cNvSpPr>
          <p:nvPr>
            <p:ph type="sldNum" sz="quarter" idx="12"/>
          </p:nvPr>
        </p:nvSpPr>
        <p:spPr/>
        <p:txBody>
          <a:bodyPr/>
          <a:lstStyle/>
          <a:p>
            <a:fld id="{191E8F6F-FD5B-44EF-A2C3-7BC7FCB5197C}" type="slidenum">
              <a:rPr lang="en-US" smtClean="0"/>
              <a:pPr/>
              <a:t>16</a:t>
            </a:fld>
            <a:endParaRPr lang="en-US"/>
          </a:p>
        </p:txBody>
      </p:sp>
      <p:sp>
        <p:nvSpPr>
          <p:cNvPr id="7" name="Freeform 6"/>
          <p:cNvSpPr/>
          <p:nvPr/>
        </p:nvSpPr>
        <p:spPr>
          <a:xfrm>
            <a:off x="-381000" y="2382108"/>
            <a:ext cx="8077200" cy="756000"/>
          </a:xfrm>
          <a:custGeom>
            <a:avLst/>
            <a:gdLst>
              <a:gd name="connsiteX0" fmla="*/ 0 w 5934600"/>
              <a:gd name="connsiteY0" fmla="*/ 189000 h 756000"/>
              <a:gd name="connsiteX1" fmla="*/ 23625 w 5934600"/>
              <a:gd name="connsiteY1" fmla="*/ 189000 h 756000"/>
              <a:gd name="connsiteX2" fmla="*/ 23625 w 5934600"/>
              <a:gd name="connsiteY2" fmla="*/ 567000 h 756000"/>
              <a:gd name="connsiteX3" fmla="*/ 0 w 5934600"/>
              <a:gd name="connsiteY3" fmla="*/ 567000 h 756000"/>
              <a:gd name="connsiteX4" fmla="*/ 0 w 5934600"/>
              <a:gd name="connsiteY4" fmla="*/ 189000 h 756000"/>
              <a:gd name="connsiteX5" fmla="*/ 47250 w 5934600"/>
              <a:gd name="connsiteY5" fmla="*/ 189000 h 756000"/>
              <a:gd name="connsiteX6" fmla="*/ 94500 w 5934600"/>
              <a:gd name="connsiteY6" fmla="*/ 189000 h 756000"/>
              <a:gd name="connsiteX7" fmla="*/ 94500 w 5934600"/>
              <a:gd name="connsiteY7" fmla="*/ 567000 h 756000"/>
              <a:gd name="connsiteX8" fmla="*/ 47250 w 5934600"/>
              <a:gd name="connsiteY8" fmla="*/ 567000 h 756000"/>
              <a:gd name="connsiteX9" fmla="*/ 47250 w 5934600"/>
              <a:gd name="connsiteY9" fmla="*/ 189000 h 756000"/>
              <a:gd name="connsiteX10" fmla="*/ 118125 w 5934600"/>
              <a:gd name="connsiteY10" fmla="*/ 189000 h 756000"/>
              <a:gd name="connsiteX11" fmla="*/ 5556600 w 5934600"/>
              <a:gd name="connsiteY11" fmla="*/ 189000 h 756000"/>
              <a:gd name="connsiteX12" fmla="*/ 5556600 w 5934600"/>
              <a:gd name="connsiteY12" fmla="*/ 0 h 756000"/>
              <a:gd name="connsiteX13" fmla="*/ 5934600 w 5934600"/>
              <a:gd name="connsiteY13" fmla="*/ 378000 h 756000"/>
              <a:gd name="connsiteX14" fmla="*/ 5556600 w 5934600"/>
              <a:gd name="connsiteY14" fmla="*/ 756000 h 756000"/>
              <a:gd name="connsiteX15" fmla="*/ 5556600 w 5934600"/>
              <a:gd name="connsiteY15" fmla="*/ 567000 h 756000"/>
              <a:gd name="connsiteX16" fmla="*/ 118125 w 5934600"/>
              <a:gd name="connsiteY16" fmla="*/ 567000 h 756000"/>
              <a:gd name="connsiteX17" fmla="*/ 118125 w 5934600"/>
              <a:gd name="connsiteY17" fmla="*/ 189000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34600" h="756000">
                <a:moveTo>
                  <a:pt x="0" y="189000"/>
                </a:moveTo>
                <a:lnTo>
                  <a:pt x="23625" y="189000"/>
                </a:lnTo>
                <a:lnTo>
                  <a:pt x="23625" y="567000"/>
                </a:lnTo>
                <a:lnTo>
                  <a:pt x="0" y="567000"/>
                </a:lnTo>
                <a:lnTo>
                  <a:pt x="0" y="189000"/>
                </a:lnTo>
                <a:close/>
                <a:moveTo>
                  <a:pt x="47250" y="189000"/>
                </a:moveTo>
                <a:lnTo>
                  <a:pt x="94500" y="189000"/>
                </a:lnTo>
                <a:lnTo>
                  <a:pt x="94500" y="567000"/>
                </a:lnTo>
                <a:lnTo>
                  <a:pt x="47250" y="567000"/>
                </a:lnTo>
                <a:lnTo>
                  <a:pt x="47250" y="189000"/>
                </a:lnTo>
                <a:close/>
                <a:moveTo>
                  <a:pt x="118125" y="189000"/>
                </a:moveTo>
                <a:lnTo>
                  <a:pt x="5556600" y="189000"/>
                </a:lnTo>
                <a:lnTo>
                  <a:pt x="5556600" y="0"/>
                </a:lnTo>
                <a:lnTo>
                  <a:pt x="5934600" y="378000"/>
                </a:lnTo>
                <a:lnTo>
                  <a:pt x="5556600" y="756000"/>
                </a:lnTo>
                <a:lnTo>
                  <a:pt x="5556600" y="567000"/>
                </a:lnTo>
                <a:lnTo>
                  <a:pt x="118125" y="567000"/>
                </a:lnTo>
                <a:lnTo>
                  <a:pt x="118125" y="189000"/>
                </a:lnTo>
                <a:close/>
              </a:path>
            </a:pathLst>
          </a:custGeom>
          <a:solidFill>
            <a:schemeClr val="accent1"/>
          </a:solidFill>
          <a:effectLst>
            <a:reflection blurRad="6350" stA="50000" endA="300" endPos="55000" dir="5400000" sy="-100000" algn="bl" rotWithShape="0"/>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4132" tIns="207669" rIns="207669" bIns="207669" numCol="1" spcCol="1270" anchor="ctr" anchorCtr="0">
            <a:noAutofit/>
          </a:bodyPr>
          <a:lstStyle/>
          <a:p>
            <a:pPr lvl="0" algn="ctr" defTabSz="622300">
              <a:lnSpc>
                <a:spcPct val="90000"/>
              </a:lnSpc>
              <a:spcBef>
                <a:spcPct val="0"/>
              </a:spcBef>
              <a:spcAft>
                <a:spcPct val="35000"/>
              </a:spcAft>
            </a:pPr>
            <a:r>
              <a:rPr lang="en-US" sz="1400" kern="1200" dirty="0" smtClean="0"/>
              <a:t>Phase 3</a:t>
            </a:r>
            <a:endParaRPr lang="en-US" sz="1400" kern="1200" dirty="0"/>
          </a:p>
        </p:txBody>
      </p:sp>
      <p:sp>
        <p:nvSpPr>
          <p:cNvPr id="8" name="Freeform 7"/>
          <p:cNvSpPr/>
          <p:nvPr/>
        </p:nvSpPr>
        <p:spPr>
          <a:xfrm>
            <a:off x="685800" y="3656751"/>
            <a:ext cx="7829013" cy="2591649"/>
          </a:xfrm>
          <a:custGeom>
            <a:avLst/>
            <a:gdLst>
              <a:gd name="connsiteX0" fmla="*/ 0 w 7829013"/>
              <a:gd name="connsiteY0" fmla="*/ 0 h 3201249"/>
              <a:gd name="connsiteX1" fmla="*/ 7829013 w 7829013"/>
              <a:gd name="connsiteY1" fmla="*/ 0 h 3201249"/>
              <a:gd name="connsiteX2" fmla="*/ 7829013 w 7829013"/>
              <a:gd name="connsiteY2" fmla="*/ 3201249 h 3201249"/>
              <a:gd name="connsiteX3" fmla="*/ 0 w 7829013"/>
              <a:gd name="connsiteY3" fmla="*/ 3201249 h 3201249"/>
              <a:gd name="connsiteX4" fmla="*/ 0 w 7829013"/>
              <a:gd name="connsiteY4" fmla="*/ 0 h 32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13" h="3201249">
                <a:moveTo>
                  <a:pt x="0" y="0"/>
                </a:moveTo>
                <a:lnTo>
                  <a:pt x="7829013" y="0"/>
                </a:lnTo>
                <a:lnTo>
                  <a:pt x="7829013" y="3201249"/>
                </a:lnTo>
                <a:lnTo>
                  <a:pt x="0" y="32012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en-US" sz="2400" dirty="0" smtClean="0"/>
              <a:t>Integration tests and end to end system tests are run</a:t>
            </a:r>
            <a:endParaRPr lang="en-US" sz="2400" kern="1200" dirty="0" smtClean="0"/>
          </a:p>
          <a:p>
            <a:pPr marL="114300" lvl="1" indent="-114300" algn="l" defTabSz="622300">
              <a:lnSpc>
                <a:spcPct val="90000"/>
              </a:lnSpc>
              <a:spcBef>
                <a:spcPct val="0"/>
              </a:spcBef>
              <a:spcAft>
                <a:spcPct val="15000"/>
              </a:spcAft>
              <a:buChar char="••"/>
            </a:pPr>
            <a:r>
              <a:rPr lang="en-US" sz="2400" kern="1200" dirty="0" smtClean="0"/>
              <a:t>Training materials are produced with Pilot program coordinator</a:t>
            </a:r>
            <a:endParaRPr lang="en-US" sz="2400" kern="1200" dirty="0"/>
          </a:p>
          <a:p>
            <a:pPr marL="114300" lvl="1" indent="-114300" algn="l" defTabSz="622300">
              <a:lnSpc>
                <a:spcPct val="90000"/>
              </a:lnSpc>
              <a:spcBef>
                <a:spcPct val="0"/>
              </a:spcBef>
              <a:spcAft>
                <a:spcPct val="15000"/>
              </a:spcAft>
              <a:buChar char="••"/>
            </a:pPr>
            <a:r>
              <a:rPr lang="en-US" sz="2400" kern="1200" dirty="0" smtClean="0"/>
              <a:t>Pilot team is recruited</a:t>
            </a:r>
          </a:p>
          <a:p>
            <a:pPr marL="114300" lvl="1" indent="-114300" algn="l" defTabSz="622300">
              <a:lnSpc>
                <a:spcPct val="90000"/>
              </a:lnSpc>
              <a:spcBef>
                <a:spcPct val="0"/>
              </a:spcBef>
              <a:spcAft>
                <a:spcPct val="15000"/>
              </a:spcAft>
              <a:buChar char="••"/>
            </a:pPr>
            <a:r>
              <a:rPr lang="en-US" sz="2400" kern="1200" dirty="0" smtClean="0"/>
              <a:t>Pilot program </a:t>
            </a:r>
            <a:r>
              <a:rPr lang="en-US" sz="2400" kern="1200" dirty="0" err="1" smtClean="0"/>
              <a:t>incorperates</a:t>
            </a:r>
            <a:r>
              <a:rPr lang="en-US" sz="2400" kern="1200" dirty="0" smtClean="0"/>
              <a:t> rider and driver feedback into continued development</a:t>
            </a:r>
          </a:p>
          <a:p>
            <a:pPr marL="114300" lvl="1" indent="-114300" algn="l" defTabSz="622300">
              <a:lnSpc>
                <a:spcPct val="90000"/>
              </a:lnSpc>
              <a:spcBef>
                <a:spcPct val="0"/>
              </a:spcBef>
              <a:spcAft>
                <a:spcPct val="15000"/>
              </a:spcAft>
              <a:buChar char="••"/>
            </a:pPr>
            <a:r>
              <a:rPr lang="en-US" sz="2400" kern="1200" dirty="0" smtClean="0"/>
              <a:t>Final changes are made to platform in preparation for ….</a:t>
            </a:r>
          </a:p>
          <a:p>
            <a:pPr marL="114300" lvl="1" indent="-114300" algn="l" defTabSz="622300">
              <a:lnSpc>
                <a:spcPct val="90000"/>
              </a:lnSpc>
              <a:spcBef>
                <a:spcPct val="0"/>
              </a:spcBef>
              <a:spcAft>
                <a:spcPct val="15000"/>
              </a:spcAft>
              <a:buChar char="••"/>
            </a:pPr>
            <a:endParaRPr lang="en-US" sz="1400" kern="1200" dirty="0"/>
          </a:p>
        </p:txBody>
      </p:sp>
      <p:sp>
        <p:nvSpPr>
          <p:cNvPr id="9" name="Freeform 8"/>
          <p:cNvSpPr/>
          <p:nvPr/>
        </p:nvSpPr>
        <p:spPr>
          <a:xfrm>
            <a:off x="7772400" y="2372248"/>
            <a:ext cx="6629400" cy="756000"/>
          </a:xfrm>
          <a:custGeom>
            <a:avLst/>
            <a:gdLst>
              <a:gd name="connsiteX0" fmla="*/ 0 w 3659396"/>
              <a:gd name="connsiteY0" fmla="*/ 189000 h 756000"/>
              <a:gd name="connsiteX1" fmla="*/ 23625 w 3659396"/>
              <a:gd name="connsiteY1" fmla="*/ 189000 h 756000"/>
              <a:gd name="connsiteX2" fmla="*/ 23625 w 3659396"/>
              <a:gd name="connsiteY2" fmla="*/ 567000 h 756000"/>
              <a:gd name="connsiteX3" fmla="*/ 0 w 3659396"/>
              <a:gd name="connsiteY3" fmla="*/ 567000 h 756000"/>
              <a:gd name="connsiteX4" fmla="*/ 0 w 3659396"/>
              <a:gd name="connsiteY4" fmla="*/ 189000 h 756000"/>
              <a:gd name="connsiteX5" fmla="*/ 47250 w 3659396"/>
              <a:gd name="connsiteY5" fmla="*/ 189000 h 756000"/>
              <a:gd name="connsiteX6" fmla="*/ 94500 w 3659396"/>
              <a:gd name="connsiteY6" fmla="*/ 189000 h 756000"/>
              <a:gd name="connsiteX7" fmla="*/ 94500 w 3659396"/>
              <a:gd name="connsiteY7" fmla="*/ 567000 h 756000"/>
              <a:gd name="connsiteX8" fmla="*/ 47250 w 3659396"/>
              <a:gd name="connsiteY8" fmla="*/ 567000 h 756000"/>
              <a:gd name="connsiteX9" fmla="*/ 47250 w 3659396"/>
              <a:gd name="connsiteY9" fmla="*/ 189000 h 756000"/>
              <a:gd name="connsiteX10" fmla="*/ 118125 w 3659396"/>
              <a:gd name="connsiteY10" fmla="*/ 189000 h 756000"/>
              <a:gd name="connsiteX11" fmla="*/ 3281396 w 3659396"/>
              <a:gd name="connsiteY11" fmla="*/ 189000 h 756000"/>
              <a:gd name="connsiteX12" fmla="*/ 3281396 w 3659396"/>
              <a:gd name="connsiteY12" fmla="*/ 0 h 756000"/>
              <a:gd name="connsiteX13" fmla="*/ 3659396 w 3659396"/>
              <a:gd name="connsiteY13" fmla="*/ 378000 h 756000"/>
              <a:gd name="connsiteX14" fmla="*/ 3281396 w 3659396"/>
              <a:gd name="connsiteY14" fmla="*/ 756000 h 756000"/>
              <a:gd name="connsiteX15" fmla="*/ 3281396 w 3659396"/>
              <a:gd name="connsiteY15" fmla="*/ 567000 h 756000"/>
              <a:gd name="connsiteX16" fmla="*/ 118125 w 3659396"/>
              <a:gd name="connsiteY16" fmla="*/ 567000 h 756000"/>
              <a:gd name="connsiteX17" fmla="*/ 118125 w 3659396"/>
              <a:gd name="connsiteY17" fmla="*/ 189000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59396" h="756000">
                <a:moveTo>
                  <a:pt x="0" y="189000"/>
                </a:moveTo>
                <a:lnTo>
                  <a:pt x="23625" y="189000"/>
                </a:lnTo>
                <a:lnTo>
                  <a:pt x="23625" y="567000"/>
                </a:lnTo>
                <a:lnTo>
                  <a:pt x="0" y="567000"/>
                </a:lnTo>
                <a:lnTo>
                  <a:pt x="0" y="189000"/>
                </a:lnTo>
                <a:close/>
                <a:moveTo>
                  <a:pt x="47250" y="189000"/>
                </a:moveTo>
                <a:lnTo>
                  <a:pt x="94500" y="189000"/>
                </a:lnTo>
                <a:lnTo>
                  <a:pt x="94500" y="567000"/>
                </a:lnTo>
                <a:lnTo>
                  <a:pt x="47250" y="567000"/>
                </a:lnTo>
                <a:lnTo>
                  <a:pt x="47250" y="189000"/>
                </a:lnTo>
                <a:close/>
                <a:moveTo>
                  <a:pt x="118125" y="189000"/>
                </a:moveTo>
                <a:lnTo>
                  <a:pt x="3281396" y="189000"/>
                </a:lnTo>
                <a:lnTo>
                  <a:pt x="3281396" y="0"/>
                </a:lnTo>
                <a:lnTo>
                  <a:pt x="3659396" y="378000"/>
                </a:lnTo>
                <a:lnTo>
                  <a:pt x="3281396" y="756000"/>
                </a:lnTo>
                <a:lnTo>
                  <a:pt x="3281396" y="567000"/>
                </a:lnTo>
                <a:lnTo>
                  <a:pt x="118125" y="567000"/>
                </a:lnTo>
                <a:lnTo>
                  <a:pt x="118125" y="18900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4132" tIns="207669" rIns="207669" bIns="207669" numCol="1" spcCol="1270" anchor="ctr" anchorCtr="0">
            <a:noAutofit/>
          </a:bodyPr>
          <a:lstStyle/>
          <a:p>
            <a:pPr lvl="0" algn="ctr" defTabSz="622300">
              <a:lnSpc>
                <a:spcPct val="90000"/>
              </a:lnSpc>
              <a:spcBef>
                <a:spcPct val="0"/>
              </a:spcBef>
              <a:spcAft>
                <a:spcPct val="35000"/>
              </a:spcAft>
            </a:pPr>
            <a:endParaRPr lang="en-US" sz="1400" kern="1200" dirty="0"/>
          </a:p>
        </p:txBody>
      </p:sp>
      <p:grpSp>
        <p:nvGrpSpPr>
          <p:cNvPr id="10" name="Group 9"/>
          <p:cNvGrpSpPr/>
          <p:nvPr/>
        </p:nvGrpSpPr>
        <p:grpSpPr>
          <a:xfrm>
            <a:off x="304800" y="2819400"/>
            <a:ext cx="2003425" cy="713014"/>
            <a:chOff x="533400" y="2819400"/>
            <a:chExt cx="2003425" cy="713014"/>
          </a:xfrm>
          <a:effectLst>
            <a:reflection blurRad="6350" stA="52000" endA="300" endPos="35000" dir="5400000" sy="-100000" algn="bl" rotWithShape="0"/>
          </a:effectLst>
        </p:grpSpPr>
        <p:sp>
          <p:nvSpPr>
            <p:cNvPr id="11" name="Curved Down Arrow 10"/>
            <p:cNvSpPr/>
            <p:nvPr/>
          </p:nvSpPr>
          <p:spPr>
            <a:xfrm rot="16200000">
              <a:off x="710293" y="2642507"/>
              <a:ext cx="636814" cy="990600"/>
            </a:xfrm>
            <a:prstGeom prst="curvedDownArrow">
              <a:avLst>
                <a:gd name="adj1" fmla="val 21849"/>
                <a:gd name="adj2" fmla="val 83125"/>
                <a:gd name="adj3" fmla="val 40201"/>
              </a:avLst>
            </a:prstGeom>
            <a:solidFill>
              <a:srgbClr val="FE90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urved Down Arrow 11"/>
            <p:cNvSpPr/>
            <p:nvPr/>
          </p:nvSpPr>
          <p:spPr>
            <a:xfrm rot="5400000">
              <a:off x="1723118" y="2718707"/>
              <a:ext cx="636814" cy="990600"/>
            </a:xfrm>
            <a:prstGeom prst="curvedDownArrow">
              <a:avLst>
                <a:gd name="adj1" fmla="val 21849"/>
                <a:gd name="adj2" fmla="val 83125"/>
                <a:gd name="adj3" fmla="val 40201"/>
              </a:avLst>
            </a:prstGeom>
            <a:solidFill>
              <a:srgbClr val="FE90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 name="Group 12"/>
          <p:cNvGrpSpPr/>
          <p:nvPr/>
        </p:nvGrpSpPr>
        <p:grpSpPr>
          <a:xfrm>
            <a:off x="2743200" y="2819400"/>
            <a:ext cx="2003425" cy="713014"/>
            <a:chOff x="533400" y="2819400"/>
            <a:chExt cx="2003425" cy="713014"/>
          </a:xfrm>
          <a:effectLst>
            <a:reflection blurRad="6350" stA="52000" endA="300" endPos="35000" dir="5400000" sy="-100000" algn="bl" rotWithShape="0"/>
          </a:effectLst>
        </p:grpSpPr>
        <p:sp>
          <p:nvSpPr>
            <p:cNvPr id="14" name="Curved Down Arrow 13"/>
            <p:cNvSpPr/>
            <p:nvPr/>
          </p:nvSpPr>
          <p:spPr>
            <a:xfrm rot="16200000">
              <a:off x="710293" y="2642507"/>
              <a:ext cx="636814" cy="990600"/>
            </a:xfrm>
            <a:prstGeom prst="curvedDownArrow">
              <a:avLst>
                <a:gd name="adj1" fmla="val 21849"/>
                <a:gd name="adj2" fmla="val 83125"/>
                <a:gd name="adj3" fmla="val 40201"/>
              </a:avLst>
            </a:prstGeom>
            <a:solidFill>
              <a:srgbClr val="FE90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urved Down Arrow 14"/>
            <p:cNvSpPr/>
            <p:nvPr/>
          </p:nvSpPr>
          <p:spPr>
            <a:xfrm rot="5400000">
              <a:off x="1723118" y="2718707"/>
              <a:ext cx="636814" cy="990600"/>
            </a:xfrm>
            <a:prstGeom prst="curvedDownArrow">
              <a:avLst>
                <a:gd name="adj1" fmla="val 21849"/>
                <a:gd name="adj2" fmla="val 83125"/>
                <a:gd name="adj3" fmla="val 40201"/>
              </a:avLst>
            </a:prstGeom>
            <a:solidFill>
              <a:srgbClr val="FE90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 name="Group 15"/>
          <p:cNvGrpSpPr/>
          <p:nvPr/>
        </p:nvGrpSpPr>
        <p:grpSpPr>
          <a:xfrm>
            <a:off x="5181600" y="2819400"/>
            <a:ext cx="2003425" cy="713014"/>
            <a:chOff x="533400" y="2819400"/>
            <a:chExt cx="2003425" cy="713014"/>
          </a:xfrm>
          <a:effectLst>
            <a:reflection blurRad="6350" stA="52000" endA="300" endPos="35000" dir="5400000" sy="-100000" algn="bl" rotWithShape="0"/>
          </a:effectLst>
        </p:grpSpPr>
        <p:sp>
          <p:nvSpPr>
            <p:cNvPr id="17" name="Curved Down Arrow 16"/>
            <p:cNvSpPr/>
            <p:nvPr/>
          </p:nvSpPr>
          <p:spPr>
            <a:xfrm rot="16200000">
              <a:off x="710293" y="2642507"/>
              <a:ext cx="636814" cy="990600"/>
            </a:xfrm>
            <a:prstGeom prst="curvedDownArrow">
              <a:avLst>
                <a:gd name="adj1" fmla="val 21849"/>
                <a:gd name="adj2" fmla="val 83125"/>
                <a:gd name="adj3" fmla="val 40201"/>
              </a:avLst>
            </a:prstGeom>
            <a:solidFill>
              <a:srgbClr val="FE90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urved Down Arrow 17"/>
            <p:cNvSpPr/>
            <p:nvPr/>
          </p:nvSpPr>
          <p:spPr>
            <a:xfrm rot="5400000">
              <a:off x="1723118" y="2718707"/>
              <a:ext cx="636814" cy="990600"/>
            </a:xfrm>
            <a:prstGeom prst="curvedDownArrow">
              <a:avLst>
                <a:gd name="adj1" fmla="val 21849"/>
                <a:gd name="adj2" fmla="val 83125"/>
                <a:gd name="adj3" fmla="val 40201"/>
              </a:avLst>
            </a:prstGeom>
            <a:solidFill>
              <a:srgbClr val="FE90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decel="50000" fill="hold" nodeType="afterEffect">
                                  <p:stCondLst>
                                    <p:cond delay="0"/>
                                  </p:stCondLst>
                                  <p:childTnLst>
                                    <p:animClr clrSpc="rgb" dir="cw">
                                      <p:cBhvr>
                                        <p:cTn id="6" dur="2000" fill="hold"/>
                                        <p:tgtEl>
                                          <p:spTgt spid="7"/>
                                        </p:tgtEl>
                                        <p:attrNameLst>
                                          <p:attrName>fillcolor</p:attrName>
                                        </p:attrNameLst>
                                      </p:cBhvr>
                                      <p:to>
                                        <a:srgbClr val="FE9016"/>
                                      </p:to>
                                    </p:animClr>
                                    <p:set>
                                      <p:cBhvr>
                                        <p:cTn id="7" dur="2000" fill="hold"/>
                                        <p:tgtEl>
                                          <p:spTgt spid="7"/>
                                        </p:tgtEl>
                                        <p:attrNameLst>
                                          <p:attrName>fill.type</p:attrName>
                                        </p:attrNameLst>
                                      </p:cBhvr>
                                      <p:to>
                                        <p:strVal val="solid"/>
                                      </p:to>
                                    </p:set>
                                    <p:set>
                                      <p:cBhvr>
                                        <p:cTn id="8" dur="2000" fill="hold"/>
                                        <p:tgtEl>
                                          <p:spTgt spid="7"/>
                                        </p:tgtEl>
                                        <p:attrNameLst>
                                          <p:attrName>fill.on</p:attrName>
                                        </p:attrNameLst>
                                      </p:cBhvr>
                                      <p:to>
                                        <p:strVal val="true"/>
                                      </p:to>
                                    </p:set>
                                  </p:childTnLst>
                                </p:cTn>
                              </p:par>
                              <p:par>
                                <p:cTn id="9" presetID="53"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3000" fill="hold"/>
                                        <p:tgtEl>
                                          <p:spTgt spid="10"/>
                                        </p:tgtEl>
                                        <p:attrNameLst>
                                          <p:attrName>ppt_w</p:attrName>
                                        </p:attrNameLst>
                                      </p:cBhvr>
                                      <p:tavLst>
                                        <p:tav tm="0">
                                          <p:val>
                                            <p:fltVal val="0"/>
                                          </p:val>
                                        </p:tav>
                                        <p:tav tm="100000">
                                          <p:val>
                                            <p:strVal val="#ppt_w"/>
                                          </p:val>
                                        </p:tav>
                                      </p:tavLst>
                                    </p:anim>
                                    <p:anim calcmode="lin" valueType="num">
                                      <p:cBhvr>
                                        <p:cTn id="12" dur="3000" fill="hold"/>
                                        <p:tgtEl>
                                          <p:spTgt spid="10"/>
                                        </p:tgtEl>
                                        <p:attrNameLst>
                                          <p:attrName>ppt_h</p:attrName>
                                        </p:attrNameLst>
                                      </p:cBhvr>
                                      <p:tavLst>
                                        <p:tav tm="0">
                                          <p:val>
                                            <p:fltVal val="0"/>
                                          </p:val>
                                        </p:tav>
                                        <p:tav tm="100000">
                                          <p:val>
                                            <p:strVal val="#ppt_h"/>
                                          </p:val>
                                        </p:tav>
                                      </p:tavLst>
                                    </p:anim>
                                    <p:animEffect transition="in" filter="fade">
                                      <p:cBhvr>
                                        <p:cTn id="13" dur="3000"/>
                                        <p:tgtEl>
                                          <p:spTgt spid="10"/>
                                        </p:tgtEl>
                                      </p:cBhvr>
                                    </p:animEffect>
                                  </p:childTnLst>
                                </p:cTn>
                              </p:par>
                              <p:par>
                                <p:cTn id="14" presetID="53"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3000" fill="hold"/>
                                        <p:tgtEl>
                                          <p:spTgt spid="13"/>
                                        </p:tgtEl>
                                        <p:attrNameLst>
                                          <p:attrName>ppt_w</p:attrName>
                                        </p:attrNameLst>
                                      </p:cBhvr>
                                      <p:tavLst>
                                        <p:tav tm="0">
                                          <p:val>
                                            <p:fltVal val="0"/>
                                          </p:val>
                                        </p:tav>
                                        <p:tav tm="100000">
                                          <p:val>
                                            <p:strVal val="#ppt_w"/>
                                          </p:val>
                                        </p:tav>
                                      </p:tavLst>
                                    </p:anim>
                                    <p:anim calcmode="lin" valueType="num">
                                      <p:cBhvr>
                                        <p:cTn id="17" dur="3000" fill="hold"/>
                                        <p:tgtEl>
                                          <p:spTgt spid="13"/>
                                        </p:tgtEl>
                                        <p:attrNameLst>
                                          <p:attrName>ppt_h</p:attrName>
                                        </p:attrNameLst>
                                      </p:cBhvr>
                                      <p:tavLst>
                                        <p:tav tm="0">
                                          <p:val>
                                            <p:fltVal val="0"/>
                                          </p:val>
                                        </p:tav>
                                        <p:tav tm="100000">
                                          <p:val>
                                            <p:strVal val="#ppt_h"/>
                                          </p:val>
                                        </p:tav>
                                      </p:tavLst>
                                    </p:anim>
                                    <p:animEffect transition="in" filter="fade">
                                      <p:cBhvr>
                                        <p:cTn id="18" dur="3000"/>
                                        <p:tgtEl>
                                          <p:spTgt spid="13"/>
                                        </p:tgtEl>
                                      </p:cBhvr>
                                    </p:animEffect>
                                  </p:childTnLst>
                                </p:cTn>
                              </p:par>
                              <p:par>
                                <p:cTn id="19" presetID="53"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3000" fill="hold"/>
                                        <p:tgtEl>
                                          <p:spTgt spid="16"/>
                                        </p:tgtEl>
                                        <p:attrNameLst>
                                          <p:attrName>ppt_w</p:attrName>
                                        </p:attrNameLst>
                                      </p:cBhvr>
                                      <p:tavLst>
                                        <p:tav tm="0">
                                          <p:val>
                                            <p:fltVal val="0"/>
                                          </p:val>
                                        </p:tav>
                                        <p:tav tm="100000">
                                          <p:val>
                                            <p:strVal val="#ppt_w"/>
                                          </p:val>
                                        </p:tav>
                                      </p:tavLst>
                                    </p:anim>
                                    <p:anim calcmode="lin" valueType="num">
                                      <p:cBhvr>
                                        <p:cTn id="22" dur="3000" fill="hold"/>
                                        <p:tgtEl>
                                          <p:spTgt spid="16"/>
                                        </p:tgtEl>
                                        <p:attrNameLst>
                                          <p:attrName>ppt_h</p:attrName>
                                        </p:attrNameLst>
                                      </p:cBhvr>
                                      <p:tavLst>
                                        <p:tav tm="0">
                                          <p:val>
                                            <p:fltVal val="0"/>
                                          </p:val>
                                        </p:tav>
                                        <p:tav tm="100000">
                                          <p:val>
                                            <p:strVal val="#ppt_h"/>
                                          </p:val>
                                        </p:tav>
                                      </p:tavLst>
                                    </p:anim>
                                    <p:animEffect transition="in" filter="fade">
                                      <p:cBhvr>
                                        <p:cTn id="23" dur="30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fade">
                                      <p:cBhvr>
                                        <p:cTn id="26" dur="2000"/>
                                        <p:tgtEl>
                                          <p:spTgt spid="8">
                                            <p:txEl>
                                              <p:pRg st="0" end="0"/>
                                            </p:txEl>
                                          </p:spTgt>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fade">
                                      <p:cBhvr>
                                        <p:cTn id="30" dur="2000"/>
                                        <p:tgtEl>
                                          <p:spTgt spid="8">
                                            <p:txEl>
                                              <p:pRg st="1" end="1"/>
                                            </p:txEl>
                                          </p:spTgt>
                                        </p:tgtEl>
                                      </p:cBhvr>
                                    </p:animEffect>
                                  </p:childTnLst>
                                </p:cTn>
                              </p:par>
                            </p:childTnLst>
                          </p:cTn>
                        </p:par>
                        <p:par>
                          <p:cTn id="31" fill="hold">
                            <p:stCondLst>
                              <p:cond delay="5000"/>
                            </p:stCondLst>
                            <p:childTnLst>
                              <p:par>
                                <p:cTn id="32" presetID="10" presetClass="entr" presetSubtype="0" fill="hold" grpId="0" nodeType="afterEffect">
                                  <p:stCondLst>
                                    <p:cond delay="0"/>
                                  </p:stCondLst>
                                  <p:childTnLst>
                                    <p:set>
                                      <p:cBhvr>
                                        <p:cTn id="33" dur="1" fill="hold">
                                          <p:stCondLst>
                                            <p:cond delay="0"/>
                                          </p:stCondLst>
                                        </p:cTn>
                                        <p:tgtEl>
                                          <p:spTgt spid="8">
                                            <p:txEl>
                                              <p:pRg st="2" end="2"/>
                                            </p:txEl>
                                          </p:spTgt>
                                        </p:tgtEl>
                                        <p:attrNameLst>
                                          <p:attrName>style.visibility</p:attrName>
                                        </p:attrNameLst>
                                      </p:cBhvr>
                                      <p:to>
                                        <p:strVal val="visible"/>
                                      </p:to>
                                    </p:set>
                                    <p:animEffect transition="in" filter="fade">
                                      <p:cBhvr>
                                        <p:cTn id="34" dur="2000"/>
                                        <p:tgtEl>
                                          <p:spTgt spid="8">
                                            <p:txEl>
                                              <p:pRg st="2" end="2"/>
                                            </p:txEl>
                                          </p:spTgt>
                                        </p:tgtEl>
                                      </p:cBhvr>
                                    </p:animEffect>
                                  </p:childTnLst>
                                </p:cTn>
                              </p:par>
                            </p:childTnLst>
                          </p:cTn>
                        </p:par>
                        <p:par>
                          <p:cTn id="35" fill="hold">
                            <p:stCondLst>
                              <p:cond delay="7000"/>
                            </p:stCondLst>
                            <p:childTnLst>
                              <p:par>
                                <p:cTn id="36" presetID="10" presetClass="entr" presetSubtype="0" fill="hold" grpId="0" nodeType="afterEffect">
                                  <p:stCondLst>
                                    <p:cond delay="0"/>
                                  </p:stCondLst>
                                  <p:childTnLst>
                                    <p:set>
                                      <p:cBhvr>
                                        <p:cTn id="37" dur="1" fill="hold">
                                          <p:stCondLst>
                                            <p:cond delay="0"/>
                                          </p:stCondLst>
                                        </p:cTn>
                                        <p:tgtEl>
                                          <p:spTgt spid="8">
                                            <p:txEl>
                                              <p:pRg st="3" end="3"/>
                                            </p:txEl>
                                          </p:spTgt>
                                        </p:tgtEl>
                                        <p:attrNameLst>
                                          <p:attrName>style.visibility</p:attrName>
                                        </p:attrNameLst>
                                      </p:cBhvr>
                                      <p:to>
                                        <p:strVal val="visible"/>
                                      </p:to>
                                    </p:set>
                                    <p:animEffect transition="in" filter="fade">
                                      <p:cBhvr>
                                        <p:cTn id="38" dur="2000"/>
                                        <p:tgtEl>
                                          <p:spTgt spid="8">
                                            <p:txEl>
                                              <p:pRg st="3" end="3"/>
                                            </p:txEl>
                                          </p:spTgt>
                                        </p:tgtEl>
                                      </p:cBhvr>
                                    </p:animEffect>
                                  </p:childTnLst>
                                </p:cTn>
                              </p:par>
                            </p:childTnLst>
                          </p:cTn>
                        </p:par>
                        <p:par>
                          <p:cTn id="39" fill="hold">
                            <p:stCondLst>
                              <p:cond delay="9000"/>
                            </p:stCondLst>
                            <p:childTnLst>
                              <p:par>
                                <p:cTn id="40" presetID="10" presetClass="entr" presetSubtype="0" fill="hold" grpId="0" nodeType="afterEffect">
                                  <p:stCondLst>
                                    <p:cond delay="0"/>
                                  </p:stCondLst>
                                  <p:childTnLst>
                                    <p:set>
                                      <p:cBhvr>
                                        <p:cTn id="41" dur="1" fill="hold">
                                          <p:stCondLst>
                                            <p:cond delay="0"/>
                                          </p:stCondLst>
                                        </p:cTn>
                                        <p:tgtEl>
                                          <p:spTgt spid="8">
                                            <p:txEl>
                                              <p:pRg st="4" end="4"/>
                                            </p:txEl>
                                          </p:spTgt>
                                        </p:tgtEl>
                                        <p:attrNameLst>
                                          <p:attrName>style.visibility</p:attrName>
                                        </p:attrNameLst>
                                      </p:cBhvr>
                                      <p:to>
                                        <p:strVal val="visible"/>
                                      </p:to>
                                    </p:set>
                                    <p:animEffect transition="in" filter="fade">
                                      <p:cBhvr>
                                        <p:cTn id="42" dur="20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Launch and Support</a:t>
            </a:r>
            <a:endParaRPr lang="en-US" dirty="0"/>
          </a:p>
        </p:txBody>
      </p:sp>
      <p:sp>
        <p:nvSpPr>
          <p:cNvPr id="4" name="Slide Number Placeholder 3"/>
          <p:cNvSpPr>
            <a:spLocks noGrp="1"/>
          </p:cNvSpPr>
          <p:nvPr>
            <p:ph type="sldNum" sz="quarter" idx="12"/>
          </p:nvPr>
        </p:nvSpPr>
        <p:spPr/>
        <p:txBody>
          <a:bodyPr/>
          <a:lstStyle/>
          <a:p>
            <a:fld id="{191E8F6F-FD5B-44EF-A2C3-7BC7FCB5197C}" type="slidenum">
              <a:rPr lang="en-US" smtClean="0"/>
              <a:pPr/>
              <a:t>17</a:t>
            </a:fld>
            <a:endParaRPr lang="en-US"/>
          </a:p>
        </p:txBody>
      </p:sp>
      <p:sp>
        <p:nvSpPr>
          <p:cNvPr id="7" name="Freeform 6"/>
          <p:cNvSpPr/>
          <p:nvPr/>
        </p:nvSpPr>
        <p:spPr>
          <a:xfrm>
            <a:off x="-1370348" y="2382108"/>
            <a:ext cx="9752347" cy="756000"/>
          </a:xfrm>
          <a:custGeom>
            <a:avLst/>
            <a:gdLst>
              <a:gd name="connsiteX0" fmla="*/ 0 w 5934600"/>
              <a:gd name="connsiteY0" fmla="*/ 189000 h 756000"/>
              <a:gd name="connsiteX1" fmla="*/ 23625 w 5934600"/>
              <a:gd name="connsiteY1" fmla="*/ 189000 h 756000"/>
              <a:gd name="connsiteX2" fmla="*/ 23625 w 5934600"/>
              <a:gd name="connsiteY2" fmla="*/ 567000 h 756000"/>
              <a:gd name="connsiteX3" fmla="*/ 0 w 5934600"/>
              <a:gd name="connsiteY3" fmla="*/ 567000 h 756000"/>
              <a:gd name="connsiteX4" fmla="*/ 0 w 5934600"/>
              <a:gd name="connsiteY4" fmla="*/ 189000 h 756000"/>
              <a:gd name="connsiteX5" fmla="*/ 47250 w 5934600"/>
              <a:gd name="connsiteY5" fmla="*/ 189000 h 756000"/>
              <a:gd name="connsiteX6" fmla="*/ 94500 w 5934600"/>
              <a:gd name="connsiteY6" fmla="*/ 189000 h 756000"/>
              <a:gd name="connsiteX7" fmla="*/ 94500 w 5934600"/>
              <a:gd name="connsiteY7" fmla="*/ 567000 h 756000"/>
              <a:gd name="connsiteX8" fmla="*/ 47250 w 5934600"/>
              <a:gd name="connsiteY8" fmla="*/ 567000 h 756000"/>
              <a:gd name="connsiteX9" fmla="*/ 47250 w 5934600"/>
              <a:gd name="connsiteY9" fmla="*/ 189000 h 756000"/>
              <a:gd name="connsiteX10" fmla="*/ 118125 w 5934600"/>
              <a:gd name="connsiteY10" fmla="*/ 189000 h 756000"/>
              <a:gd name="connsiteX11" fmla="*/ 5556600 w 5934600"/>
              <a:gd name="connsiteY11" fmla="*/ 189000 h 756000"/>
              <a:gd name="connsiteX12" fmla="*/ 5556600 w 5934600"/>
              <a:gd name="connsiteY12" fmla="*/ 0 h 756000"/>
              <a:gd name="connsiteX13" fmla="*/ 5934600 w 5934600"/>
              <a:gd name="connsiteY13" fmla="*/ 378000 h 756000"/>
              <a:gd name="connsiteX14" fmla="*/ 5556600 w 5934600"/>
              <a:gd name="connsiteY14" fmla="*/ 756000 h 756000"/>
              <a:gd name="connsiteX15" fmla="*/ 5556600 w 5934600"/>
              <a:gd name="connsiteY15" fmla="*/ 567000 h 756000"/>
              <a:gd name="connsiteX16" fmla="*/ 118125 w 5934600"/>
              <a:gd name="connsiteY16" fmla="*/ 567000 h 756000"/>
              <a:gd name="connsiteX17" fmla="*/ 118125 w 5934600"/>
              <a:gd name="connsiteY17" fmla="*/ 189000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34600" h="756000">
                <a:moveTo>
                  <a:pt x="0" y="189000"/>
                </a:moveTo>
                <a:lnTo>
                  <a:pt x="23625" y="189000"/>
                </a:lnTo>
                <a:lnTo>
                  <a:pt x="23625" y="567000"/>
                </a:lnTo>
                <a:lnTo>
                  <a:pt x="0" y="567000"/>
                </a:lnTo>
                <a:lnTo>
                  <a:pt x="0" y="189000"/>
                </a:lnTo>
                <a:close/>
                <a:moveTo>
                  <a:pt x="47250" y="189000"/>
                </a:moveTo>
                <a:lnTo>
                  <a:pt x="94500" y="189000"/>
                </a:lnTo>
                <a:lnTo>
                  <a:pt x="94500" y="567000"/>
                </a:lnTo>
                <a:lnTo>
                  <a:pt x="47250" y="567000"/>
                </a:lnTo>
                <a:lnTo>
                  <a:pt x="47250" y="189000"/>
                </a:lnTo>
                <a:close/>
                <a:moveTo>
                  <a:pt x="118125" y="189000"/>
                </a:moveTo>
                <a:lnTo>
                  <a:pt x="5556600" y="189000"/>
                </a:lnTo>
                <a:lnTo>
                  <a:pt x="5556600" y="0"/>
                </a:lnTo>
                <a:lnTo>
                  <a:pt x="5934600" y="378000"/>
                </a:lnTo>
                <a:lnTo>
                  <a:pt x="5556600" y="756000"/>
                </a:lnTo>
                <a:lnTo>
                  <a:pt x="5556600" y="567000"/>
                </a:lnTo>
                <a:lnTo>
                  <a:pt x="118125" y="567000"/>
                </a:lnTo>
                <a:lnTo>
                  <a:pt x="118125" y="189000"/>
                </a:ln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4132" tIns="207669" rIns="207669" bIns="207669" numCol="1" spcCol="1270" anchor="ctr" anchorCtr="0">
            <a:noAutofit/>
          </a:bodyPr>
          <a:lstStyle/>
          <a:p>
            <a:pPr lvl="0" algn="ctr" defTabSz="622300">
              <a:lnSpc>
                <a:spcPct val="90000"/>
              </a:lnSpc>
              <a:spcBef>
                <a:spcPct val="0"/>
              </a:spcBef>
              <a:spcAft>
                <a:spcPct val="35000"/>
              </a:spcAft>
            </a:pPr>
            <a:r>
              <a:rPr lang="en-US" sz="1400" kern="1200" dirty="0" smtClean="0"/>
              <a:t>Phase 4</a:t>
            </a:r>
            <a:endParaRPr lang="en-US" sz="1400" kern="1200" dirty="0"/>
          </a:p>
        </p:txBody>
      </p:sp>
      <p:sp>
        <p:nvSpPr>
          <p:cNvPr id="8" name="Freeform 7"/>
          <p:cNvSpPr/>
          <p:nvPr/>
        </p:nvSpPr>
        <p:spPr>
          <a:xfrm>
            <a:off x="381000" y="4191000"/>
            <a:ext cx="7829013" cy="1981200"/>
          </a:xfrm>
          <a:custGeom>
            <a:avLst/>
            <a:gdLst>
              <a:gd name="connsiteX0" fmla="*/ 0 w 7829013"/>
              <a:gd name="connsiteY0" fmla="*/ 0 h 3201249"/>
              <a:gd name="connsiteX1" fmla="*/ 7829013 w 7829013"/>
              <a:gd name="connsiteY1" fmla="*/ 0 h 3201249"/>
              <a:gd name="connsiteX2" fmla="*/ 7829013 w 7829013"/>
              <a:gd name="connsiteY2" fmla="*/ 3201249 h 3201249"/>
              <a:gd name="connsiteX3" fmla="*/ 0 w 7829013"/>
              <a:gd name="connsiteY3" fmla="*/ 3201249 h 3201249"/>
              <a:gd name="connsiteX4" fmla="*/ 0 w 7829013"/>
              <a:gd name="connsiteY4" fmla="*/ 0 h 32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13" h="3201249">
                <a:moveTo>
                  <a:pt x="0" y="0"/>
                </a:moveTo>
                <a:lnTo>
                  <a:pt x="7829013" y="0"/>
                </a:lnTo>
                <a:lnTo>
                  <a:pt x="7829013" y="3201249"/>
                </a:lnTo>
                <a:lnTo>
                  <a:pt x="0" y="32012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en-US" sz="2400" kern="1200" dirty="0" smtClean="0"/>
              <a:t>Training begins with Marketing team and then drivers</a:t>
            </a:r>
            <a:endParaRPr lang="en-US" sz="2400" kern="1200" dirty="0"/>
          </a:p>
          <a:p>
            <a:pPr marL="114300" lvl="1" indent="-114300" defTabSz="622300">
              <a:lnSpc>
                <a:spcPct val="90000"/>
              </a:lnSpc>
              <a:spcBef>
                <a:spcPct val="0"/>
              </a:spcBef>
              <a:spcAft>
                <a:spcPct val="15000"/>
              </a:spcAft>
              <a:buChar char="••"/>
            </a:pPr>
            <a:r>
              <a:rPr lang="en-US" sz="2400" dirty="0" smtClean="0"/>
              <a:t>Ütopia is Launched with a phased schedule based on dispatch associations</a:t>
            </a:r>
            <a:endParaRPr lang="en-US" sz="2400" kern="1200" dirty="0" smtClean="0"/>
          </a:p>
          <a:p>
            <a:pPr marL="114300" lvl="1" indent="-114300" defTabSz="622300">
              <a:lnSpc>
                <a:spcPct val="90000"/>
              </a:lnSpc>
              <a:spcBef>
                <a:spcPct val="0"/>
              </a:spcBef>
              <a:spcAft>
                <a:spcPct val="15000"/>
              </a:spcAft>
              <a:buChar char="••"/>
            </a:pPr>
            <a:r>
              <a:rPr lang="en-US" sz="2400" kern="1200" dirty="0" smtClean="0"/>
              <a:t>Support continues through the launch phase </a:t>
            </a:r>
            <a:r>
              <a:rPr lang="en-US" sz="2400" dirty="0" smtClean="0"/>
              <a:t>as Ütopia is handed off to operations</a:t>
            </a:r>
            <a:endParaRPr lang="en-US" sz="2400" kern="1200" dirty="0" smtClean="0"/>
          </a:p>
          <a:p>
            <a:pPr marL="114300" lvl="1" indent="-114300" algn="l" defTabSz="622300">
              <a:lnSpc>
                <a:spcPct val="90000"/>
              </a:lnSpc>
              <a:spcBef>
                <a:spcPct val="0"/>
              </a:spcBef>
              <a:spcAft>
                <a:spcPct val="15000"/>
              </a:spcAft>
            </a:pPr>
            <a:endParaRPr lang="en-US" sz="1400" kern="1200" dirty="0"/>
          </a:p>
        </p:txBody>
      </p:sp>
      <p:sp>
        <p:nvSpPr>
          <p:cNvPr id="10" name="Notched Right Arrow 9"/>
          <p:cNvSpPr/>
          <p:nvPr/>
        </p:nvSpPr>
        <p:spPr>
          <a:xfrm>
            <a:off x="304800" y="2971800"/>
            <a:ext cx="1447800" cy="381000"/>
          </a:xfrm>
          <a:prstGeom prst="notchedRightArrow">
            <a:avLst/>
          </a:prstGeom>
          <a:solidFill>
            <a:srgbClr val="FE90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Top Cab</a:t>
            </a:r>
            <a:endParaRPr lang="en-US" dirty="0"/>
          </a:p>
        </p:txBody>
      </p:sp>
      <p:sp>
        <p:nvSpPr>
          <p:cNvPr id="16" name="Notched Right Arrow 15"/>
          <p:cNvSpPr/>
          <p:nvPr/>
        </p:nvSpPr>
        <p:spPr>
          <a:xfrm>
            <a:off x="1600200" y="3124200"/>
            <a:ext cx="1447800" cy="381000"/>
          </a:xfrm>
          <a:prstGeom prst="notchedRightArrow">
            <a:avLst/>
          </a:prstGeom>
          <a:solidFill>
            <a:srgbClr val="FE90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Metro Cab</a:t>
            </a:r>
            <a:endParaRPr lang="en-US" dirty="0"/>
          </a:p>
        </p:txBody>
      </p:sp>
      <p:sp>
        <p:nvSpPr>
          <p:cNvPr id="17" name="Notched Right Arrow 16"/>
          <p:cNvSpPr/>
          <p:nvPr/>
        </p:nvSpPr>
        <p:spPr>
          <a:xfrm>
            <a:off x="4191000" y="3429000"/>
            <a:ext cx="1447800" cy="381000"/>
          </a:xfrm>
          <a:prstGeom prst="notchedRightArrow">
            <a:avLst/>
          </a:prstGeom>
          <a:solidFill>
            <a:srgbClr val="FE90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I.O.T.A</a:t>
            </a:r>
            <a:endParaRPr lang="en-US" dirty="0"/>
          </a:p>
        </p:txBody>
      </p:sp>
      <p:sp>
        <p:nvSpPr>
          <p:cNvPr id="18" name="Notched Right Arrow 17"/>
          <p:cNvSpPr/>
          <p:nvPr/>
        </p:nvSpPr>
        <p:spPr>
          <a:xfrm>
            <a:off x="6781800" y="3733800"/>
            <a:ext cx="1447800" cy="381000"/>
          </a:xfrm>
          <a:prstGeom prst="notchedRightArrow">
            <a:avLst/>
          </a:prstGeom>
          <a:solidFill>
            <a:srgbClr val="FE90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617 and Tunnel</a:t>
            </a:r>
            <a:endParaRPr lang="en-US" sz="1200" dirty="0"/>
          </a:p>
        </p:txBody>
      </p:sp>
      <p:sp>
        <p:nvSpPr>
          <p:cNvPr id="19" name="Notched Right Arrow 18"/>
          <p:cNvSpPr/>
          <p:nvPr/>
        </p:nvSpPr>
        <p:spPr>
          <a:xfrm>
            <a:off x="5486400" y="3581400"/>
            <a:ext cx="1447800" cy="381000"/>
          </a:xfrm>
          <a:prstGeom prst="notchedRightArrow">
            <a:avLst/>
          </a:prstGeom>
          <a:solidFill>
            <a:srgbClr val="FE90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City Cab</a:t>
            </a:r>
            <a:endParaRPr lang="en-US" dirty="0"/>
          </a:p>
        </p:txBody>
      </p:sp>
      <p:sp>
        <p:nvSpPr>
          <p:cNvPr id="20" name="Notched Right Arrow 19"/>
          <p:cNvSpPr/>
          <p:nvPr/>
        </p:nvSpPr>
        <p:spPr>
          <a:xfrm>
            <a:off x="2895600" y="3276600"/>
            <a:ext cx="1447800" cy="381000"/>
          </a:xfrm>
          <a:prstGeom prst="notchedRightArrow">
            <a:avLst/>
          </a:prstGeom>
          <a:solidFill>
            <a:srgbClr val="FE90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Boston Cab</a:t>
            </a:r>
            <a:endParaRPr lang="en-US" sz="1600" dirty="0"/>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7"/>
                                        </p:tgtEl>
                                        <p:attrNameLst>
                                          <p:attrName>fillcolor</p:attrName>
                                        </p:attrNameLst>
                                      </p:cBhvr>
                                      <p:to>
                                        <a:srgbClr val="FE9016"/>
                                      </p:to>
                                    </p:animClr>
                                    <p:set>
                                      <p:cBhvr>
                                        <p:cTn id="7" dur="2000" fill="hold"/>
                                        <p:tgtEl>
                                          <p:spTgt spid="7"/>
                                        </p:tgtEl>
                                        <p:attrNameLst>
                                          <p:attrName>fill.type</p:attrName>
                                        </p:attrNameLst>
                                      </p:cBhvr>
                                      <p:to>
                                        <p:strVal val="solid"/>
                                      </p:to>
                                    </p:set>
                                    <p:set>
                                      <p:cBhvr>
                                        <p:cTn id="8" dur="2000" fill="hold"/>
                                        <p:tgtEl>
                                          <p:spTgt spid="7"/>
                                        </p:tgtEl>
                                        <p:attrNameLst>
                                          <p:attrName>fill.on</p:attrName>
                                        </p:attrNameLst>
                                      </p:cBhvr>
                                      <p:to>
                                        <p:strVal val="true"/>
                                      </p:to>
                                    </p:set>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2000"/>
                                        <p:tgtEl>
                                          <p:spTgt spid="8">
                                            <p:txEl>
                                              <p:pRg st="0" end="0"/>
                                            </p:txEl>
                                          </p:spTgt>
                                        </p:tgtEl>
                                      </p:cBhvr>
                                    </p:animEffect>
                                  </p:childTnLst>
                                </p:cTn>
                              </p:par>
                            </p:childTnLst>
                          </p:cTn>
                        </p:par>
                        <p:par>
                          <p:cTn id="13" fill="hold">
                            <p:stCondLst>
                              <p:cond delay="4000"/>
                            </p:stCondLst>
                            <p:childTnLst>
                              <p:par>
                                <p:cTn id="14" presetID="10" presetClass="entr" presetSubtype="0" fill="hold" grpId="0" nodeType="after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fade">
                                      <p:cBhvr>
                                        <p:cTn id="16" dur="2000"/>
                                        <p:tgtEl>
                                          <p:spTgt spid="8">
                                            <p:txEl>
                                              <p:pRg st="1" end="1"/>
                                            </p:txEl>
                                          </p:spTgt>
                                        </p:tgtEl>
                                      </p:cBhvr>
                                    </p:animEffect>
                                  </p:childTnLst>
                                </p:cTn>
                              </p:par>
                              <p:par>
                                <p:cTn id="17" presetID="22" presetClass="entr" presetSubtype="8" fill="hold" grpId="0" nodeType="withEffect">
                                  <p:stCondLst>
                                    <p:cond delay="100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2000"/>
                                        <p:tgtEl>
                                          <p:spTgt spid="10"/>
                                        </p:tgtEl>
                                      </p:cBhvr>
                                    </p:animEffect>
                                  </p:childTnLst>
                                </p:cTn>
                              </p:par>
                            </p:childTnLst>
                          </p:cTn>
                        </p:par>
                        <p:par>
                          <p:cTn id="20" fill="hold">
                            <p:stCondLst>
                              <p:cond delay="7000"/>
                            </p:stCondLst>
                            <p:childTnLst>
                              <p:par>
                                <p:cTn id="21" presetID="22" presetClass="entr" presetSubtype="8"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10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animEffect transition="in" filter="fade">
                                      <p:cBhvr>
                                        <p:cTn id="26" dur="2000"/>
                                        <p:tgtEl>
                                          <p:spTgt spid="8">
                                            <p:txEl>
                                              <p:pRg st="2" end="2"/>
                                            </p:txEl>
                                          </p:spTgt>
                                        </p:tgtEl>
                                      </p:cBhvr>
                                    </p:animEffect>
                                  </p:childTnLst>
                                </p:cTn>
                              </p:par>
                              <p:par>
                                <p:cTn id="27" presetID="22" presetClass="entr" presetSubtype="8" fill="hold" grpId="0" nodeType="withEffect">
                                  <p:stCondLst>
                                    <p:cond delay="100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1000"/>
                                        <p:tgtEl>
                                          <p:spTgt spid="20"/>
                                        </p:tgtEl>
                                      </p:cBhvr>
                                    </p:animEffect>
                                  </p:childTnLst>
                                </p:cTn>
                              </p:par>
                            </p:childTnLst>
                          </p:cTn>
                        </p:par>
                        <p:par>
                          <p:cTn id="30" fill="hold">
                            <p:stCondLst>
                              <p:cond delay="9000"/>
                            </p:stCondLst>
                            <p:childTnLst>
                              <p:par>
                                <p:cTn id="31" presetID="22" presetClass="entr" presetSubtype="8"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1000"/>
                                        <p:tgtEl>
                                          <p:spTgt spid="17"/>
                                        </p:tgtEl>
                                      </p:cBhvr>
                                    </p:animEffect>
                                  </p:childTnLst>
                                </p:cTn>
                              </p:par>
                            </p:childTnLst>
                          </p:cTn>
                        </p:par>
                        <p:par>
                          <p:cTn id="34" fill="hold">
                            <p:stCondLst>
                              <p:cond delay="10000"/>
                            </p:stCondLst>
                            <p:childTnLst>
                              <p:par>
                                <p:cTn id="35" presetID="22" presetClass="entr" presetSubtype="8"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1000"/>
                                        <p:tgtEl>
                                          <p:spTgt spid="19"/>
                                        </p:tgtEl>
                                      </p:cBhvr>
                                    </p:animEffect>
                                  </p:childTnLst>
                                </p:cTn>
                              </p:par>
                            </p:childTnLst>
                          </p:cTn>
                        </p:par>
                        <p:par>
                          <p:cTn id="38" fill="hold">
                            <p:stCondLst>
                              <p:cond delay="11000"/>
                            </p:stCondLst>
                            <p:childTnLst>
                              <p:par>
                                <p:cTn id="39" presetID="22" presetClass="entr" presetSubtype="8"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0" grpId="0" animBg="1"/>
      <p:bldP spid="16" grpId="0" animBg="1"/>
      <p:bldP spid="17" grpId="0" animBg="1"/>
      <p:bldP spid="18"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Readiness</a:t>
            </a:r>
            <a:endParaRPr lang="en-US" dirty="0"/>
          </a:p>
        </p:txBody>
      </p:sp>
      <p:sp>
        <p:nvSpPr>
          <p:cNvPr id="4" name="Slide Number Placeholder 3"/>
          <p:cNvSpPr>
            <a:spLocks noGrp="1"/>
          </p:cNvSpPr>
          <p:nvPr>
            <p:ph type="sldNum" sz="quarter" idx="12"/>
          </p:nvPr>
        </p:nvSpPr>
        <p:spPr/>
        <p:txBody>
          <a:bodyPr/>
          <a:lstStyle/>
          <a:p>
            <a:fld id="{191E8F6F-FD5B-44EF-A2C3-7BC7FCB5197C}" type="slidenum">
              <a:rPr lang="en-US" smtClean="0"/>
              <a:pPr/>
              <a:t>18</a:t>
            </a:fld>
            <a:endParaRPr lang="en-US"/>
          </a:p>
        </p:txBody>
      </p:sp>
      <p:graphicFrame>
        <p:nvGraphicFramePr>
          <p:cNvPr id="5" name="Diagram 4"/>
          <p:cNvGraphicFramePr/>
          <p:nvPr>
            <p:extLst>
              <p:ext uri="{D42A27DB-BD31-4B8C-83A1-F6EECF244321}">
                <p14:modId xmlns="" xmlns:p14="http://schemas.microsoft.com/office/powerpoint/2010/main" val="1616195848"/>
              </p:ext>
            </p:extLst>
          </p:nvPr>
        </p:nvGraphicFramePr>
        <p:xfrm>
          <a:off x="1700213" y="2317750"/>
          <a:ext cx="4845853" cy="37992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Change Management</a:t>
            </a:r>
            <a:endParaRPr lang="en-US" dirty="0"/>
          </a:p>
        </p:txBody>
      </p:sp>
      <p:sp>
        <p:nvSpPr>
          <p:cNvPr id="3" name="Slide Number Placeholder 2"/>
          <p:cNvSpPr>
            <a:spLocks noGrp="1"/>
          </p:cNvSpPr>
          <p:nvPr>
            <p:ph type="sldNum" sz="quarter" idx="12"/>
          </p:nvPr>
        </p:nvSpPr>
        <p:spPr/>
        <p:txBody>
          <a:bodyPr/>
          <a:lstStyle/>
          <a:p>
            <a:fld id="{191E8F6F-FD5B-44EF-A2C3-7BC7FCB5197C}" type="slidenum">
              <a:rPr lang="en-US" smtClean="0"/>
              <a:pPr/>
              <a:t>19</a:t>
            </a:fld>
            <a:endParaRPr lang="en-US"/>
          </a:p>
        </p:txBody>
      </p:sp>
      <p:graphicFrame>
        <p:nvGraphicFramePr>
          <p:cNvPr id="4" name="Diagram 3"/>
          <p:cNvGraphicFramePr/>
          <p:nvPr>
            <p:extLst>
              <p:ext uri="{D42A27DB-BD31-4B8C-83A1-F6EECF244321}">
                <p14:modId xmlns="" xmlns:p14="http://schemas.microsoft.com/office/powerpoint/2010/main" val="3183150330"/>
              </p:ext>
            </p:extLst>
          </p:nvPr>
        </p:nvGraphicFramePr>
        <p:xfrm>
          <a:off x="908478" y="1981554"/>
          <a:ext cx="5722698" cy="3756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20607074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a:t>
            </a:r>
            <a:endParaRPr lang="en-US" dirty="0"/>
          </a:p>
        </p:txBody>
      </p:sp>
      <p:sp>
        <p:nvSpPr>
          <p:cNvPr id="4" name="Slide Number Placeholder 3"/>
          <p:cNvSpPr>
            <a:spLocks noGrp="1"/>
          </p:cNvSpPr>
          <p:nvPr>
            <p:ph type="sldNum" sz="quarter" idx="12"/>
          </p:nvPr>
        </p:nvSpPr>
        <p:spPr/>
        <p:txBody>
          <a:bodyPr/>
          <a:lstStyle/>
          <a:p>
            <a:fld id="{191E8F6F-FD5B-44EF-A2C3-7BC7FCB5197C}" type="slidenum">
              <a:rPr lang="en-US" smtClean="0"/>
              <a:pPr/>
              <a:t>2</a:t>
            </a:fld>
            <a:endParaRPr lang="en-US"/>
          </a:p>
        </p:txBody>
      </p:sp>
      <p:pic>
        <p:nvPicPr>
          <p:cNvPr id="2050" name="Map"/>
          <p:cNvPicPr>
            <a:picLocks noGrp="1" noChangeAspect="1" noChangeArrowheads="1"/>
          </p:cNvPicPr>
          <p:nvPr>
            <p:ph idx="1"/>
          </p:nvPr>
        </p:nvPicPr>
        <p:blipFill>
          <a:blip r:embed="rId3" cstate="print"/>
          <a:srcRect/>
          <a:stretch>
            <a:fillRect/>
          </a:stretch>
        </p:blipFill>
        <p:spPr bwMode="auto">
          <a:xfrm>
            <a:off x="685800" y="2057400"/>
            <a:ext cx="7862079" cy="4287838"/>
          </a:xfrm>
          <a:prstGeom prst="rect">
            <a:avLst/>
          </a:prstGeom>
          <a:noFill/>
          <a:ln w="9525">
            <a:noFill/>
            <a:miter lim="800000"/>
            <a:headEnd/>
            <a:tailEnd/>
          </a:ln>
        </p:spPr>
      </p:pic>
      <p:sp>
        <p:nvSpPr>
          <p:cNvPr id="6" name="Credits"/>
          <p:cNvSpPr txBox="1"/>
          <p:nvPr/>
        </p:nvSpPr>
        <p:spPr>
          <a:xfrm>
            <a:off x="685800" y="6477000"/>
            <a:ext cx="2438400" cy="381000"/>
          </a:xfrm>
          <a:prstGeom prst="rect">
            <a:avLst/>
          </a:prstGeom>
          <a:noFill/>
        </p:spPr>
        <p:txBody>
          <a:bodyPr wrap="square" rtlCol="0">
            <a:spAutoFit/>
          </a:bodyPr>
          <a:lstStyle/>
          <a:p>
            <a:r>
              <a:rPr lang="en-US" sz="600" dirty="0" smtClean="0">
                <a:hlinkClick r:id="rId4"/>
              </a:rPr>
              <a:t>https://www.google.com/maps/place/Boston,+MA/</a:t>
            </a:r>
            <a:endParaRPr lang="en-US" sz="600" dirty="0" smtClean="0"/>
          </a:p>
          <a:p>
            <a:r>
              <a:rPr lang="en-US" sz="600" dirty="0" smtClean="0">
                <a:hlinkClick r:id="rId5"/>
              </a:rPr>
              <a:t>https://bostoncab.us/</a:t>
            </a:r>
            <a:endParaRPr lang="en-US" sz="600" dirty="0" smtClean="0"/>
          </a:p>
          <a:p>
            <a:endParaRPr lang="en-US" sz="600" dirty="0"/>
          </a:p>
        </p:txBody>
      </p:sp>
      <p:sp>
        <p:nvSpPr>
          <p:cNvPr id="2052" name="AutoShape 4" descr="Image result for google pi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 name="Metro 3" descr="Metro logo.png"/>
          <p:cNvPicPr>
            <a:picLocks noChangeAspect="1"/>
          </p:cNvPicPr>
          <p:nvPr/>
        </p:nvPicPr>
        <p:blipFill>
          <a:blip r:embed="rId6" cstate="print"/>
          <a:stretch>
            <a:fillRect/>
          </a:stretch>
        </p:blipFill>
        <p:spPr>
          <a:xfrm>
            <a:off x="2133600" y="2514600"/>
            <a:ext cx="1128977" cy="415190"/>
          </a:xfrm>
          <a:prstGeom prst="rect">
            <a:avLst/>
          </a:prstGeom>
        </p:spPr>
      </p:pic>
      <p:pic>
        <p:nvPicPr>
          <p:cNvPr id="10" name="Metro 3" descr="Metro logo.png"/>
          <p:cNvPicPr>
            <a:picLocks noChangeAspect="1"/>
          </p:cNvPicPr>
          <p:nvPr/>
        </p:nvPicPr>
        <p:blipFill>
          <a:blip r:embed="rId6" cstate="print"/>
          <a:stretch>
            <a:fillRect/>
          </a:stretch>
        </p:blipFill>
        <p:spPr>
          <a:xfrm>
            <a:off x="1981200" y="4343400"/>
            <a:ext cx="1128977" cy="415190"/>
          </a:xfrm>
          <a:prstGeom prst="rect">
            <a:avLst/>
          </a:prstGeom>
        </p:spPr>
      </p:pic>
      <p:pic>
        <p:nvPicPr>
          <p:cNvPr id="11" name="Metro 2" descr="Metro logo.png"/>
          <p:cNvPicPr>
            <a:picLocks noChangeAspect="1"/>
          </p:cNvPicPr>
          <p:nvPr/>
        </p:nvPicPr>
        <p:blipFill>
          <a:blip r:embed="rId6" cstate="print"/>
          <a:stretch>
            <a:fillRect/>
          </a:stretch>
        </p:blipFill>
        <p:spPr>
          <a:xfrm>
            <a:off x="2133600" y="4343400"/>
            <a:ext cx="1128977" cy="415190"/>
          </a:xfrm>
          <a:prstGeom prst="rect">
            <a:avLst/>
          </a:prstGeom>
        </p:spPr>
      </p:pic>
      <p:pic>
        <p:nvPicPr>
          <p:cNvPr id="12" name="Metro 1" descr="Metro logo.png"/>
          <p:cNvPicPr>
            <a:picLocks noChangeAspect="1"/>
          </p:cNvPicPr>
          <p:nvPr/>
        </p:nvPicPr>
        <p:blipFill>
          <a:blip r:embed="rId6" cstate="print"/>
          <a:stretch>
            <a:fillRect/>
          </a:stretch>
        </p:blipFill>
        <p:spPr>
          <a:xfrm>
            <a:off x="7391400" y="2895600"/>
            <a:ext cx="1128977" cy="415190"/>
          </a:xfrm>
          <a:prstGeom prst="rect">
            <a:avLst/>
          </a:prstGeom>
        </p:spPr>
      </p:pic>
      <p:pic>
        <p:nvPicPr>
          <p:cNvPr id="13" name="Your Location" descr="map-pin-red-md.png"/>
          <p:cNvPicPr>
            <a:picLocks noChangeAspect="1"/>
          </p:cNvPicPr>
          <p:nvPr/>
        </p:nvPicPr>
        <p:blipFill>
          <a:blip r:embed="rId7" cstate="print"/>
          <a:stretch>
            <a:fillRect/>
          </a:stretch>
        </p:blipFill>
        <p:spPr>
          <a:xfrm>
            <a:off x="7010400" y="4724400"/>
            <a:ext cx="381770" cy="609600"/>
          </a:xfrm>
          <a:prstGeom prst="rect">
            <a:avLst/>
          </a:prstGeom>
        </p:spPr>
      </p:pic>
      <p:pic>
        <p:nvPicPr>
          <p:cNvPr id="14" name="Boston Cab 3" descr="Boston Cab Logo.png"/>
          <p:cNvPicPr>
            <a:picLocks noChangeAspect="1"/>
          </p:cNvPicPr>
          <p:nvPr/>
        </p:nvPicPr>
        <p:blipFill>
          <a:blip r:embed="rId8" cstate="print"/>
          <a:stretch>
            <a:fillRect/>
          </a:stretch>
        </p:blipFill>
        <p:spPr>
          <a:xfrm>
            <a:off x="6858000" y="2133600"/>
            <a:ext cx="690797" cy="287669"/>
          </a:xfrm>
          <a:prstGeom prst="rect">
            <a:avLst/>
          </a:prstGeom>
        </p:spPr>
      </p:pic>
      <p:pic>
        <p:nvPicPr>
          <p:cNvPr id="15" name="Boston Cab 2" descr="Boston Cab Logo.png"/>
          <p:cNvPicPr>
            <a:picLocks noChangeAspect="1"/>
          </p:cNvPicPr>
          <p:nvPr/>
        </p:nvPicPr>
        <p:blipFill>
          <a:blip r:embed="rId8" cstate="print"/>
          <a:stretch>
            <a:fillRect/>
          </a:stretch>
        </p:blipFill>
        <p:spPr>
          <a:xfrm>
            <a:off x="2590800" y="3124200"/>
            <a:ext cx="690797" cy="287669"/>
          </a:xfrm>
          <a:prstGeom prst="rect">
            <a:avLst/>
          </a:prstGeom>
        </p:spPr>
      </p:pic>
      <p:pic>
        <p:nvPicPr>
          <p:cNvPr id="16" name="Boston Cab 1" descr="Boston Cab Logo.png"/>
          <p:cNvPicPr>
            <a:picLocks noChangeAspect="1"/>
          </p:cNvPicPr>
          <p:nvPr/>
        </p:nvPicPr>
        <p:blipFill>
          <a:blip r:embed="rId8" cstate="print"/>
          <a:stretch>
            <a:fillRect/>
          </a:stretch>
        </p:blipFill>
        <p:spPr>
          <a:xfrm>
            <a:off x="3200400" y="6019800"/>
            <a:ext cx="690797" cy="287669"/>
          </a:xfrm>
          <a:prstGeom prst="rect">
            <a:avLst/>
          </a:prstGeom>
        </p:spPr>
      </p:pic>
      <p:pic>
        <p:nvPicPr>
          <p:cNvPr id="17" name="Top Cab 3" descr="Top Cab Logo.png"/>
          <p:cNvPicPr>
            <a:picLocks noChangeAspect="1"/>
          </p:cNvPicPr>
          <p:nvPr/>
        </p:nvPicPr>
        <p:blipFill>
          <a:blip r:embed="rId9" cstate="print"/>
          <a:stretch>
            <a:fillRect/>
          </a:stretch>
        </p:blipFill>
        <p:spPr>
          <a:xfrm>
            <a:off x="4114800" y="2362200"/>
            <a:ext cx="1014629" cy="402730"/>
          </a:xfrm>
          <a:prstGeom prst="rect">
            <a:avLst/>
          </a:prstGeom>
        </p:spPr>
      </p:pic>
      <p:pic>
        <p:nvPicPr>
          <p:cNvPr id="18" name="Top Cab 2" descr="Top Cab Logo.png"/>
          <p:cNvPicPr>
            <a:picLocks noChangeAspect="1"/>
          </p:cNvPicPr>
          <p:nvPr/>
        </p:nvPicPr>
        <p:blipFill>
          <a:blip r:embed="rId9" cstate="print"/>
          <a:stretch>
            <a:fillRect/>
          </a:stretch>
        </p:blipFill>
        <p:spPr>
          <a:xfrm>
            <a:off x="6629400" y="3505200"/>
            <a:ext cx="1014629" cy="402730"/>
          </a:xfrm>
          <a:prstGeom prst="rect">
            <a:avLst/>
          </a:prstGeom>
        </p:spPr>
      </p:pic>
      <p:pic>
        <p:nvPicPr>
          <p:cNvPr id="19" name="Top Cab 1" descr="Top Cab Logo.png"/>
          <p:cNvPicPr>
            <a:picLocks noChangeAspect="1"/>
          </p:cNvPicPr>
          <p:nvPr/>
        </p:nvPicPr>
        <p:blipFill>
          <a:blip r:embed="rId9" cstate="print"/>
          <a:stretch>
            <a:fillRect/>
          </a:stretch>
        </p:blipFill>
        <p:spPr>
          <a:xfrm>
            <a:off x="4572000" y="4419600"/>
            <a:ext cx="1014629" cy="402730"/>
          </a:xfrm>
          <a:prstGeom prst="rect">
            <a:avLst/>
          </a:prstGeom>
        </p:spPr>
      </p:pic>
      <p:pic>
        <p:nvPicPr>
          <p:cNvPr id="2056" name="Boston Cab Title" descr="Boston Cab Logo"/>
          <p:cNvPicPr>
            <a:picLocks noChangeAspect="1" noChangeArrowheads="1"/>
          </p:cNvPicPr>
          <p:nvPr/>
        </p:nvPicPr>
        <p:blipFill>
          <a:blip r:embed="rId10" cstate="print"/>
          <a:srcRect/>
          <a:stretch>
            <a:fillRect/>
          </a:stretch>
        </p:blipFill>
        <p:spPr bwMode="auto">
          <a:xfrm>
            <a:off x="3962400" y="1219200"/>
            <a:ext cx="1905000" cy="522515"/>
          </a:xfrm>
          <a:prstGeom prst="rect">
            <a:avLst/>
          </a:prstGeom>
          <a:noFill/>
        </p:spPr>
      </p:pic>
      <p:sp>
        <p:nvSpPr>
          <p:cNvPr id="22" name="Credits"/>
          <p:cNvSpPr txBox="1"/>
          <p:nvPr/>
        </p:nvSpPr>
        <p:spPr>
          <a:xfrm>
            <a:off x="3505200" y="6477000"/>
            <a:ext cx="2438400" cy="276999"/>
          </a:xfrm>
          <a:prstGeom prst="rect">
            <a:avLst/>
          </a:prstGeom>
          <a:noFill/>
        </p:spPr>
        <p:txBody>
          <a:bodyPr wrap="square" rtlCol="0">
            <a:spAutoFit/>
          </a:bodyPr>
          <a:lstStyle/>
          <a:p>
            <a:r>
              <a:rPr lang="en-US" sz="600" dirty="0" smtClean="0">
                <a:hlinkClick r:id="rId11"/>
              </a:rPr>
              <a:t>http://boston-cab.com/</a:t>
            </a:r>
            <a:endParaRPr lang="en-US" sz="600" dirty="0" smtClean="0"/>
          </a:p>
          <a:p>
            <a:endParaRPr lang="en-US" sz="600" dirty="0"/>
          </a:p>
        </p:txBody>
      </p:sp>
      <p:pic>
        <p:nvPicPr>
          <p:cNvPr id="2058" name="Metro Cab Title" descr="http://boston-cab.com/Images/Logo2.jpg"/>
          <p:cNvPicPr>
            <a:picLocks noChangeAspect="1" noChangeArrowheads="1"/>
          </p:cNvPicPr>
          <p:nvPr/>
        </p:nvPicPr>
        <p:blipFill>
          <a:blip r:embed="rId12" cstate="print"/>
          <a:srcRect/>
          <a:stretch>
            <a:fillRect/>
          </a:stretch>
        </p:blipFill>
        <p:spPr bwMode="auto">
          <a:xfrm>
            <a:off x="3962400" y="1295400"/>
            <a:ext cx="2133600" cy="426720"/>
          </a:xfrm>
          <a:prstGeom prst="rect">
            <a:avLst/>
          </a:prstGeom>
          <a:noFill/>
        </p:spPr>
      </p:pic>
      <p:pic>
        <p:nvPicPr>
          <p:cNvPr id="2059" name="Top Cab"/>
          <p:cNvPicPr>
            <a:picLocks noChangeAspect="1" noChangeArrowheads="1"/>
          </p:cNvPicPr>
          <p:nvPr/>
        </p:nvPicPr>
        <p:blipFill>
          <a:blip r:embed="rId13" cstate="print"/>
          <a:srcRect/>
          <a:stretch>
            <a:fillRect/>
          </a:stretch>
        </p:blipFill>
        <p:spPr bwMode="auto">
          <a:xfrm>
            <a:off x="3810001" y="1219200"/>
            <a:ext cx="2362200" cy="541867"/>
          </a:xfrm>
          <a:prstGeom prst="rect">
            <a:avLst/>
          </a:prstGeom>
          <a:noFill/>
          <a:ln w="9525">
            <a:noFill/>
            <a:miter lim="800000"/>
            <a:headEnd/>
            <a:tailEnd/>
          </a:ln>
        </p:spPr>
      </p:pic>
      <p:pic>
        <p:nvPicPr>
          <p:cNvPr id="25" name="Utopia" descr="Utopia logo.png"/>
          <p:cNvPicPr>
            <a:picLocks noChangeAspect="1"/>
          </p:cNvPicPr>
          <p:nvPr/>
        </p:nvPicPr>
        <p:blipFill>
          <a:blip r:embed="rId14" cstate="print"/>
          <a:stretch>
            <a:fillRect/>
          </a:stretch>
        </p:blipFill>
        <p:spPr>
          <a:xfrm>
            <a:off x="3962400" y="1143000"/>
            <a:ext cx="1676400" cy="697480"/>
          </a:xfrm>
          <a:prstGeom prst="rect">
            <a:avLst/>
          </a:prstGeom>
        </p:spPr>
      </p:pic>
      <p:sp>
        <p:nvSpPr>
          <p:cNvPr id="26" name="The Solution"/>
          <p:cNvSpPr txBox="1">
            <a:spLocks/>
          </p:cNvSpPr>
          <p:nvPr/>
        </p:nvSpPr>
        <p:spPr>
          <a:xfrm>
            <a:off x="457200" y="1143000"/>
            <a:ext cx="8229600" cy="1066800"/>
          </a:xfrm>
          <a:prstGeom prst="rect">
            <a:avLst/>
          </a:prstGeom>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2"/>
                </a:solidFill>
                <a:effectLst/>
                <a:uLnTx/>
                <a:uFillTx/>
                <a:latin typeface="+mj-lt"/>
                <a:ea typeface="+mj-ea"/>
                <a:cs typeface="+mj-cs"/>
              </a:rPr>
              <a:t>The Solution</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spTree>
    <p:extLst>
      <p:ext uri="{BB962C8B-B14F-4D97-AF65-F5344CB8AC3E}">
        <p14:creationId xmlns="" xmlns:p14="http://schemas.microsoft.com/office/powerpoint/2010/main" val="383957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2058"/>
                                        </p:tgtEl>
                                        <p:attrNameLst>
                                          <p:attrName>style.visibility</p:attrName>
                                        </p:attrNameLst>
                                      </p:cBhvr>
                                      <p:to>
                                        <p:strVal val="visible"/>
                                      </p:to>
                                    </p:set>
                                    <p:animEffect transition="in" filter="fade">
                                      <p:cBhvr>
                                        <p:cTn id="19" dur="500"/>
                                        <p:tgtEl>
                                          <p:spTgt spid="205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058"/>
                                        </p:tgtEl>
                                      </p:cBhvr>
                                    </p:animEffect>
                                    <p:set>
                                      <p:cBhvr>
                                        <p:cTn id="36" dur="1" fill="hold">
                                          <p:stCondLst>
                                            <p:cond delay="499"/>
                                          </p:stCondLst>
                                        </p:cTn>
                                        <p:tgtEl>
                                          <p:spTgt spid="2058"/>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nodeType="withEffect">
                                  <p:stCondLst>
                                    <p:cond delay="0"/>
                                  </p:stCondLst>
                                  <p:childTnLst>
                                    <p:set>
                                      <p:cBhvr>
                                        <p:cTn id="48" dur="1" fill="hold">
                                          <p:stCondLst>
                                            <p:cond delay="0"/>
                                          </p:stCondLst>
                                        </p:cTn>
                                        <p:tgtEl>
                                          <p:spTgt spid="2056"/>
                                        </p:tgtEl>
                                        <p:attrNameLst>
                                          <p:attrName>style.visibility</p:attrName>
                                        </p:attrNameLst>
                                      </p:cBhvr>
                                      <p:to>
                                        <p:strVal val="visible"/>
                                      </p:to>
                                    </p:set>
                                    <p:animEffect transition="in" filter="fade">
                                      <p:cBhvr>
                                        <p:cTn id="49" dur="500"/>
                                        <p:tgtEl>
                                          <p:spTgt spid="205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6"/>
                                        </p:tgtEl>
                                      </p:cBhvr>
                                    </p:animEffect>
                                    <p:set>
                                      <p:cBhvr>
                                        <p:cTn id="54" dur="1" fill="hold">
                                          <p:stCondLst>
                                            <p:cond delay="499"/>
                                          </p:stCondLst>
                                        </p:cTn>
                                        <p:tgtEl>
                                          <p:spTgt spid="16"/>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5"/>
                                        </p:tgtEl>
                                      </p:cBhvr>
                                    </p:animEffect>
                                    <p:set>
                                      <p:cBhvr>
                                        <p:cTn id="57" dur="1" fill="hold">
                                          <p:stCondLst>
                                            <p:cond delay="499"/>
                                          </p:stCondLst>
                                        </p:cTn>
                                        <p:tgtEl>
                                          <p:spTgt spid="15"/>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14"/>
                                        </p:tgtEl>
                                      </p:cBhvr>
                                    </p:animEffect>
                                    <p:set>
                                      <p:cBhvr>
                                        <p:cTn id="60" dur="1" fill="hold">
                                          <p:stCondLst>
                                            <p:cond delay="499"/>
                                          </p:stCondLst>
                                        </p:cTn>
                                        <p:tgtEl>
                                          <p:spTgt spid="14"/>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2056"/>
                                        </p:tgtEl>
                                      </p:cBhvr>
                                    </p:animEffect>
                                    <p:set>
                                      <p:cBhvr>
                                        <p:cTn id="63" dur="1" fill="hold">
                                          <p:stCondLst>
                                            <p:cond delay="499"/>
                                          </p:stCondLst>
                                        </p:cTn>
                                        <p:tgtEl>
                                          <p:spTgt spid="2056"/>
                                        </p:tgtEl>
                                        <p:attrNameLst>
                                          <p:attrName>style.visibility</p:attrName>
                                        </p:attrNameLst>
                                      </p:cBhvr>
                                      <p:to>
                                        <p:strVal val="hidden"/>
                                      </p:to>
                                    </p:se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10" presetClass="entr" presetSubtype="0" fill="hold"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par>
                                <p:cTn id="71" presetID="10" presetClass="entr" presetSubtype="0" fill="hold" nodeType="with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par>
                                <p:cTn id="74" presetID="10" presetClass="entr" presetSubtype="0" fill="hold" nodeType="withEffect">
                                  <p:stCondLst>
                                    <p:cond delay="0"/>
                                  </p:stCondLst>
                                  <p:childTnLst>
                                    <p:set>
                                      <p:cBhvr>
                                        <p:cTn id="75" dur="1" fill="hold">
                                          <p:stCondLst>
                                            <p:cond delay="0"/>
                                          </p:stCondLst>
                                        </p:cTn>
                                        <p:tgtEl>
                                          <p:spTgt spid="2059"/>
                                        </p:tgtEl>
                                        <p:attrNameLst>
                                          <p:attrName>style.visibility</p:attrName>
                                        </p:attrNameLst>
                                      </p:cBhvr>
                                      <p:to>
                                        <p:strVal val="visible"/>
                                      </p:to>
                                    </p:set>
                                    <p:animEffect transition="in" filter="fade">
                                      <p:cBhvr>
                                        <p:cTn id="76" dur="500"/>
                                        <p:tgtEl>
                                          <p:spTgt spid="205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fade">
                                      <p:cBhvr>
                                        <p:cTn id="81" dur="1000"/>
                                        <p:tgtEl>
                                          <p:spTgt spid="16"/>
                                        </p:tgtEl>
                                      </p:cBhvr>
                                    </p:animEffect>
                                  </p:childTnLst>
                                </p:cTn>
                              </p:par>
                              <p:par>
                                <p:cTn id="82" presetID="10" presetClass="entr" presetSubtype="0" fill="hold" nodeType="withEffect">
                                  <p:stCondLst>
                                    <p:cond delay="0"/>
                                  </p:stCondLst>
                                  <p:childTnLst>
                                    <p:set>
                                      <p:cBhvr>
                                        <p:cTn id="83" dur="1" fill="hold">
                                          <p:stCondLst>
                                            <p:cond delay="0"/>
                                          </p:stCondLst>
                                        </p:cTn>
                                        <p:tgtEl>
                                          <p:spTgt spid="15"/>
                                        </p:tgtEl>
                                        <p:attrNameLst>
                                          <p:attrName>style.visibility</p:attrName>
                                        </p:attrNameLst>
                                      </p:cBhvr>
                                      <p:to>
                                        <p:strVal val="visible"/>
                                      </p:to>
                                    </p:set>
                                    <p:animEffect transition="in" filter="fade">
                                      <p:cBhvr>
                                        <p:cTn id="84" dur="1000"/>
                                        <p:tgtEl>
                                          <p:spTgt spid="15"/>
                                        </p:tgtEl>
                                      </p:cBhvr>
                                    </p:animEffect>
                                  </p:childTnLst>
                                </p:cTn>
                              </p:par>
                              <p:par>
                                <p:cTn id="85" presetID="10" presetClass="entr" presetSubtype="0" fill="hold"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1000"/>
                                        <p:tgtEl>
                                          <p:spTgt spid="14"/>
                                        </p:tgtEl>
                                      </p:cBhvr>
                                    </p:animEffect>
                                  </p:childTnLst>
                                </p:cTn>
                              </p:par>
                              <p:par>
                                <p:cTn id="88" presetID="10" presetClass="entr" presetSubtype="0" fill="hold" nodeType="withEffect">
                                  <p:stCondLst>
                                    <p:cond delay="0"/>
                                  </p:stCondLst>
                                  <p:childTnLst>
                                    <p:set>
                                      <p:cBhvr>
                                        <p:cTn id="89" dur="1" fill="hold">
                                          <p:stCondLst>
                                            <p:cond delay="0"/>
                                          </p:stCondLst>
                                        </p:cTn>
                                        <p:tgtEl>
                                          <p:spTgt spid="12"/>
                                        </p:tgtEl>
                                        <p:attrNameLst>
                                          <p:attrName>style.visibility</p:attrName>
                                        </p:attrNameLst>
                                      </p:cBhvr>
                                      <p:to>
                                        <p:strVal val="visible"/>
                                      </p:to>
                                    </p:set>
                                    <p:animEffect transition="in" filter="fade">
                                      <p:cBhvr>
                                        <p:cTn id="90" dur="1000"/>
                                        <p:tgtEl>
                                          <p:spTgt spid="12"/>
                                        </p:tgtEl>
                                      </p:cBhvr>
                                    </p:animEffect>
                                  </p:childTnLst>
                                </p:cTn>
                              </p:par>
                              <p:par>
                                <p:cTn id="91" presetID="10" presetClass="entr" presetSubtype="0" fill="hold" nodeType="withEffect">
                                  <p:stCondLst>
                                    <p:cond delay="0"/>
                                  </p:stCondLst>
                                  <p:childTnLst>
                                    <p:set>
                                      <p:cBhvr>
                                        <p:cTn id="92" dur="1" fill="hold">
                                          <p:stCondLst>
                                            <p:cond delay="0"/>
                                          </p:stCondLst>
                                        </p:cTn>
                                        <p:tgtEl>
                                          <p:spTgt spid="11"/>
                                        </p:tgtEl>
                                        <p:attrNameLst>
                                          <p:attrName>style.visibility</p:attrName>
                                        </p:attrNameLst>
                                      </p:cBhvr>
                                      <p:to>
                                        <p:strVal val="visible"/>
                                      </p:to>
                                    </p:set>
                                    <p:animEffect transition="in" filter="fade">
                                      <p:cBhvr>
                                        <p:cTn id="93" dur="1000"/>
                                        <p:tgtEl>
                                          <p:spTgt spid="11"/>
                                        </p:tgtEl>
                                      </p:cBhvr>
                                    </p:animEffect>
                                  </p:childTnLst>
                                </p:cTn>
                              </p:par>
                              <p:par>
                                <p:cTn id="94" presetID="10" presetClass="entr" presetSubtype="0" fill="hold" nodeType="withEffect">
                                  <p:stCondLst>
                                    <p:cond delay="0"/>
                                  </p:stCondLst>
                                  <p:childTnLst>
                                    <p:set>
                                      <p:cBhvr>
                                        <p:cTn id="95" dur="1" fill="hold">
                                          <p:stCondLst>
                                            <p:cond delay="0"/>
                                          </p:stCondLst>
                                        </p:cTn>
                                        <p:tgtEl>
                                          <p:spTgt spid="10"/>
                                        </p:tgtEl>
                                        <p:attrNameLst>
                                          <p:attrName>style.visibility</p:attrName>
                                        </p:attrNameLst>
                                      </p:cBhvr>
                                      <p:to>
                                        <p:strVal val="visible"/>
                                      </p:to>
                                    </p:set>
                                    <p:animEffect transition="in" filter="fade">
                                      <p:cBhvr>
                                        <p:cTn id="96" dur="1000"/>
                                        <p:tgtEl>
                                          <p:spTgt spid="10"/>
                                        </p:tgtEl>
                                      </p:cBhvr>
                                    </p:animEffect>
                                  </p:childTnLst>
                                </p:cTn>
                              </p:par>
                              <p:par>
                                <p:cTn id="97" presetID="10" presetClass="entr" presetSubtype="0" fill="hold" nodeType="with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fade">
                                      <p:cBhvr>
                                        <p:cTn id="99" dur="1000"/>
                                        <p:tgtEl>
                                          <p:spTgt spid="9"/>
                                        </p:tgtEl>
                                      </p:cBhvr>
                                    </p:animEffect>
                                  </p:childTnLst>
                                </p:cTn>
                              </p:par>
                              <p:par>
                                <p:cTn id="100" presetID="10" presetClass="exit" presetSubtype="0" fill="hold" nodeType="withEffect">
                                  <p:stCondLst>
                                    <p:cond delay="0"/>
                                  </p:stCondLst>
                                  <p:childTnLst>
                                    <p:animEffect transition="out" filter="fade">
                                      <p:cBhvr>
                                        <p:cTn id="101" dur="1000"/>
                                        <p:tgtEl>
                                          <p:spTgt spid="2059"/>
                                        </p:tgtEl>
                                      </p:cBhvr>
                                    </p:animEffect>
                                    <p:set>
                                      <p:cBhvr>
                                        <p:cTn id="102" dur="1" fill="hold">
                                          <p:stCondLst>
                                            <p:cond delay="999"/>
                                          </p:stCondLst>
                                        </p:cTn>
                                        <p:tgtEl>
                                          <p:spTgt spid="2059"/>
                                        </p:tgtEl>
                                        <p:attrNameLst>
                                          <p:attrName>style.visibility</p:attrName>
                                        </p:attrNameLst>
                                      </p:cBhvr>
                                      <p:to>
                                        <p:strVal val="hidden"/>
                                      </p:to>
                                    </p:set>
                                  </p:childTnLst>
                                </p:cTn>
                              </p:par>
                            </p:childTnLst>
                          </p:cTn>
                        </p:par>
                        <p:par>
                          <p:cTn id="103" fill="hold">
                            <p:stCondLst>
                              <p:cond delay="1000"/>
                            </p:stCondLst>
                            <p:childTnLst>
                              <p:par>
                                <p:cTn id="104" presetID="10" presetClass="entr" presetSubtype="0" fill="hold" nodeType="afterEffect">
                                  <p:stCondLst>
                                    <p:cond delay="0"/>
                                  </p:stCondLst>
                                  <p:childTnLst>
                                    <p:set>
                                      <p:cBhvr>
                                        <p:cTn id="105" dur="1" fill="hold">
                                          <p:stCondLst>
                                            <p:cond delay="0"/>
                                          </p:stCondLst>
                                        </p:cTn>
                                        <p:tgtEl>
                                          <p:spTgt spid="25"/>
                                        </p:tgtEl>
                                        <p:attrNameLst>
                                          <p:attrName>style.visibility</p:attrName>
                                        </p:attrNameLst>
                                      </p:cBhvr>
                                      <p:to>
                                        <p:strVal val="visible"/>
                                      </p:to>
                                    </p:set>
                                    <p:animEffect transition="in" filter="fade">
                                      <p:cBhvr>
                                        <p:cTn id="106" dur="1000"/>
                                        <p:tgtEl>
                                          <p:spTgt spid="25"/>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6"/>
                                        </p:tgtEl>
                                        <p:attrNameLst>
                                          <p:attrName>style.visibility</p:attrName>
                                        </p:attrNameLst>
                                      </p:cBhvr>
                                      <p:to>
                                        <p:strVal val="visible"/>
                                      </p:to>
                                    </p:set>
                                    <p:animEffect transition="in" filter="fade">
                                      <p:cBhvr>
                                        <p:cTn id="109" dur="1000"/>
                                        <p:tgtEl>
                                          <p:spTgt spid="26"/>
                                        </p:tgtEl>
                                      </p:cBhvr>
                                    </p:animEffect>
                                  </p:childTnLst>
                                </p:cTn>
                              </p:par>
                              <p:par>
                                <p:cTn id="110" presetID="10" presetClass="exit" presetSubtype="0" fill="hold" grpId="0" nodeType="withEffect">
                                  <p:stCondLst>
                                    <p:cond delay="0"/>
                                  </p:stCondLst>
                                  <p:childTnLst>
                                    <p:animEffect transition="out" filter="fade">
                                      <p:cBhvr>
                                        <p:cTn id="111" dur="1000"/>
                                        <p:tgtEl>
                                          <p:spTgt spid="2"/>
                                        </p:tgtEl>
                                      </p:cBhvr>
                                    </p:animEffect>
                                    <p:set>
                                      <p:cBhvr>
                                        <p:cTn id="112"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91E8F6F-FD5B-44EF-A2C3-7BC7FCB5197C}" type="slidenum">
              <a:rPr lang="en-US" smtClean="0"/>
              <a:pPr/>
              <a:t>20</a:t>
            </a:fld>
            <a:endParaRPr lang="en-US"/>
          </a:p>
        </p:txBody>
      </p:sp>
      <p:graphicFrame>
        <p:nvGraphicFramePr>
          <p:cNvPr id="8" name="Diagram 7"/>
          <p:cNvGraphicFramePr/>
          <p:nvPr>
            <p:extLst>
              <p:ext uri="{D42A27DB-BD31-4B8C-83A1-F6EECF244321}">
                <p14:modId xmlns="" xmlns:p14="http://schemas.microsoft.com/office/powerpoint/2010/main" val="2683582740"/>
              </p:ext>
            </p:extLst>
          </p:nvPr>
        </p:nvGraphicFramePr>
        <p:xfrm>
          <a:off x="756760" y="1206753"/>
          <a:ext cx="7139056" cy="4583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20953962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Enablement</a:t>
            </a:r>
            <a:endParaRPr lang="en-US" dirty="0"/>
          </a:p>
        </p:txBody>
      </p:sp>
      <p:sp>
        <p:nvSpPr>
          <p:cNvPr id="4" name="Slide Number Placeholder 3"/>
          <p:cNvSpPr>
            <a:spLocks noGrp="1"/>
          </p:cNvSpPr>
          <p:nvPr>
            <p:ph type="sldNum" sz="quarter" idx="12"/>
          </p:nvPr>
        </p:nvSpPr>
        <p:spPr/>
        <p:txBody>
          <a:bodyPr/>
          <a:lstStyle/>
          <a:p>
            <a:fld id="{191E8F6F-FD5B-44EF-A2C3-7BC7FCB5197C}" type="slidenum">
              <a:rPr lang="en-US" smtClean="0"/>
              <a:pPr/>
              <a:t>21</a:t>
            </a:fld>
            <a:endParaRPr lang="en-US"/>
          </a:p>
        </p:txBody>
      </p:sp>
      <p:graphicFrame>
        <p:nvGraphicFramePr>
          <p:cNvPr id="5" name="Diagram 4"/>
          <p:cNvGraphicFramePr/>
          <p:nvPr>
            <p:extLst>
              <p:ext uri="{D42A27DB-BD31-4B8C-83A1-F6EECF244321}">
                <p14:modId xmlns="" xmlns:p14="http://schemas.microsoft.com/office/powerpoint/2010/main" val="760561935"/>
              </p:ext>
            </p:extLst>
          </p:nvPr>
        </p:nvGraphicFramePr>
        <p:xfrm>
          <a:off x="2144306" y="2289779"/>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Demo</a:t>
            </a:r>
            <a:endParaRPr lang="en-US"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191E8F6F-FD5B-44EF-A2C3-7BC7FCB5197C}" type="slidenum">
              <a:rPr lang="en-US" smtClean="0"/>
              <a:pPr/>
              <a:t>22</a:t>
            </a:fld>
            <a:endParaRPr lang="en-US"/>
          </a:p>
        </p:txBody>
      </p:sp>
    </p:spTree>
    <p:extLst>
      <p:ext uri="{BB962C8B-B14F-4D97-AF65-F5344CB8AC3E}">
        <p14:creationId xmlns="" xmlns:p14="http://schemas.microsoft.com/office/powerpoint/2010/main" val="3359371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pic>
        <p:nvPicPr>
          <p:cNvPr id="14" name="Content Placeholder 13" descr="idashboard taxi.png"/>
          <p:cNvPicPr>
            <a:picLocks noGrp="1" noChangeAspect="1"/>
          </p:cNvPicPr>
          <p:nvPr>
            <p:ph sz="quarter" idx="2"/>
          </p:nvPr>
        </p:nvPicPr>
        <p:blipFill>
          <a:blip r:embed="rId3" cstate="print"/>
          <a:srcRect l="46" t="9922" r="-46" b="2899"/>
          <a:stretch>
            <a:fillRect/>
          </a:stretch>
        </p:blipFill>
        <p:spPr>
          <a:xfrm>
            <a:off x="1734347" y="2474263"/>
            <a:ext cx="5644423" cy="3935264"/>
          </a:xfrm>
        </p:spPr>
      </p:pic>
      <p:sp>
        <p:nvSpPr>
          <p:cNvPr id="7" name="Slide Number Placeholder 6"/>
          <p:cNvSpPr>
            <a:spLocks noGrp="1"/>
          </p:cNvSpPr>
          <p:nvPr>
            <p:ph type="sldNum" sz="quarter" idx="11"/>
          </p:nvPr>
        </p:nvSpPr>
        <p:spPr/>
        <p:txBody>
          <a:bodyPr/>
          <a:lstStyle/>
          <a:p>
            <a:fld id="{191E8F6F-FD5B-44EF-A2C3-7BC7FCB5197C}" type="slidenum">
              <a:rPr lang="en-US" smtClean="0"/>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
        <p:nvSpPr>
          <p:cNvPr id="4" name="Slide Number Placeholder 3"/>
          <p:cNvSpPr>
            <a:spLocks noGrp="1"/>
          </p:cNvSpPr>
          <p:nvPr>
            <p:ph type="sldNum" sz="quarter" idx="12"/>
          </p:nvPr>
        </p:nvSpPr>
        <p:spPr/>
        <p:txBody>
          <a:bodyPr/>
          <a:lstStyle/>
          <a:p>
            <a:fld id="{191E8F6F-FD5B-44EF-A2C3-7BC7FCB5197C}" type="slidenum">
              <a:rPr lang="en-US" smtClean="0"/>
              <a:pPr/>
              <a:t>24</a:t>
            </a:fld>
            <a:endParaRPr lang="en-US"/>
          </a:p>
        </p:txBody>
      </p:sp>
      <p:pic>
        <p:nvPicPr>
          <p:cNvPr id="8" name="Picture 7" descr="SCR_Uber2.png"/>
          <p:cNvPicPr>
            <a:picLocks noChangeAspect="1"/>
          </p:cNvPicPr>
          <p:nvPr/>
        </p:nvPicPr>
        <p:blipFill>
          <a:blip r:embed="rId3" cstate="print"/>
          <a:srcRect l="47" t="921" r="-430" b="3602"/>
          <a:stretch>
            <a:fillRect/>
          </a:stretch>
        </p:blipFill>
        <p:spPr>
          <a:xfrm>
            <a:off x="194810" y="2334793"/>
            <a:ext cx="2479377" cy="3587739"/>
          </a:xfrm>
          <a:prstGeom prst="rect">
            <a:avLst/>
          </a:prstGeom>
        </p:spPr>
      </p:pic>
    </p:spTree>
    <p:extLst>
      <p:ext uri="{BB962C8B-B14F-4D97-AF65-F5344CB8AC3E}">
        <p14:creationId xmlns="" xmlns:p14="http://schemas.microsoft.com/office/powerpoint/2010/main" val="27357260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
        <p:nvSpPr>
          <p:cNvPr id="4" name="Slide Number Placeholder 3"/>
          <p:cNvSpPr>
            <a:spLocks noGrp="1"/>
          </p:cNvSpPr>
          <p:nvPr>
            <p:ph type="sldNum" sz="quarter" idx="12"/>
          </p:nvPr>
        </p:nvSpPr>
        <p:spPr/>
        <p:txBody>
          <a:bodyPr/>
          <a:lstStyle/>
          <a:p>
            <a:fld id="{191E8F6F-FD5B-44EF-A2C3-7BC7FCB5197C}" type="slidenum">
              <a:rPr lang="en-US" smtClean="0"/>
              <a:pPr/>
              <a:t>25</a:t>
            </a:fld>
            <a:endParaRPr lang="en-US"/>
          </a:p>
        </p:txBody>
      </p:sp>
      <p:pic>
        <p:nvPicPr>
          <p:cNvPr id="5" name="Picture 4" descr="flywheel-e1416497834971.png"/>
          <p:cNvPicPr>
            <a:picLocks noChangeAspect="1"/>
          </p:cNvPicPr>
          <p:nvPr/>
        </p:nvPicPr>
        <p:blipFill>
          <a:blip r:embed="rId3" cstate="print"/>
          <a:stretch>
            <a:fillRect/>
          </a:stretch>
        </p:blipFill>
        <p:spPr>
          <a:xfrm>
            <a:off x="1369147" y="2042641"/>
            <a:ext cx="2503206" cy="4615452"/>
          </a:xfrm>
          <a:prstGeom prst="rect">
            <a:avLst/>
          </a:prstGeom>
        </p:spPr>
      </p:pic>
    </p:spTree>
    <p:extLst>
      <p:ext uri="{BB962C8B-B14F-4D97-AF65-F5344CB8AC3E}">
        <p14:creationId xmlns="" xmlns:p14="http://schemas.microsoft.com/office/powerpoint/2010/main" val="35223304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
        <p:nvSpPr>
          <p:cNvPr id="4" name="Slide Number Placeholder 3"/>
          <p:cNvSpPr>
            <a:spLocks noGrp="1"/>
          </p:cNvSpPr>
          <p:nvPr>
            <p:ph type="sldNum" sz="quarter" idx="12"/>
          </p:nvPr>
        </p:nvSpPr>
        <p:spPr/>
        <p:txBody>
          <a:bodyPr/>
          <a:lstStyle/>
          <a:p>
            <a:fld id="{191E8F6F-FD5B-44EF-A2C3-7BC7FCB5197C}" type="slidenum">
              <a:rPr lang="en-US" smtClean="0"/>
              <a:pPr/>
              <a:t>26</a:t>
            </a:fld>
            <a:endParaRPr lang="en-US"/>
          </a:p>
        </p:txBody>
      </p:sp>
      <p:pic>
        <p:nvPicPr>
          <p:cNvPr id="6" name="Picture 5" descr="FAQ Hail Step2.png"/>
          <p:cNvPicPr>
            <a:picLocks noChangeAspect="1"/>
          </p:cNvPicPr>
          <p:nvPr/>
        </p:nvPicPr>
        <p:blipFill>
          <a:blip r:embed="rId3" cstate="print"/>
          <a:stretch>
            <a:fillRect/>
          </a:stretch>
        </p:blipFill>
        <p:spPr>
          <a:xfrm>
            <a:off x="1855223" y="2089150"/>
            <a:ext cx="2433210" cy="4322618"/>
          </a:xfrm>
          <a:prstGeom prst="rect">
            <a:avLst/>
          </a:prstGeom>
        </p:spPr>
      </p:pic>
    </p:spTree>
    <p:extLst>
      <p:ext uri="{BB962C8B-B14F-4D97-AF65-F5344CB8AC3E}">
        <p14:creationId xmlns="" xmlns:p14="http://schemas.microsoft.com/office/powerpoint/2010/main" val="5992916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
        <p:nvSpPr>
          <p:cNvPr id="4" name="Slide Number Placeholder 3"/>
          <p:cNvSpPr>
            <a:spLocks noGrp="1"/>
          </p:cNvSpPr>
          <p:nvPr>
            <p:ph type="sldNum" sz="quarter" idx="12"/>
          </p:nvPr>
        </p:nvSpPr>
        <p:spPr/>
        <p:txBody>
          <a:bodyPr/>
          <a:lstStyle/>
          <a:p>
            <a:fld id="{191E8F6F-FD5B-44EF-A2C3-7BC7FCB5197C}" type="slidenum">
              <a:rPr lang="en-US" smtClean="0"/>
              <a:pPr/>
              <a:t>27</a:t>
            </a:fld>
            <a:endParaRPr lang="en-US"/>
          </a:p>
        </p:txBody>
      </p:sp>
      <p:pic>
        <p:nvPicPr>
          <p:cNvPr id="6" name="Picture 5" descr="FAQ Hail-Step 1.png"/>
          <p:cNvPicPr>
            <a:picLocks noChangeAspect="1"/>
          </p:cNvPicPr>
          <p:nvPr/>
        </p:nvPicPr>
        <p:blipFill>
          <a:blip r:embed="rId3" cstate="print"/>
          <a:stretch>
            <a:fillRect/>
          </a:stretch>
        </p:blipFill>
        <p:spPr>
          <a:xfrm>
            <a:off x="3293328" y="2014538"/>
            <a:ext cx="2439087" cy="4341510"/>
          </a:xfrm>
          <a:prstGeom prst="rect">
            <a:avLst/>
          </a:prstGeom>
        </p:spPr>
      </p:pic>
    </p:spTree>
    <p:extLst>
      <p:ext uri="{BB962C8B-B14F-4D97-AF65-F5344CB8AC3E}">
        <p14:creationId xmlns="" xmlns:p14="http://schemas.microsoft.com/office/powerpoint/2010/main" val="39405359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4093"/>
            <a:ext cx="8229600" cy="1066800"/>
          </a:xfrm>
        </p:spPr>
        <p:txBody>
          <a:bodyPr/>
          <a:lstStyle/>
          <a:p>
            <a:r>
              <a:rPr lang="en-US"/>
              <a:t>Demo</a:t>
            </a:r>
            <a:endParaRPr lang="en-US" dirty="0"/>
          </a:p>
        </p:txBody>
      </p:sp>
      <p:sp>
        <p:nvSpPr>
          <p:cNvPr id="4" name="Slide Number Placeholder 3"/>
          <p:cNvSpPr>
            <a:spLocks noGrp="1"/>
          </p:cNvSpPr>
          <p:nvPr>
            <p:ph type="sldNum" sz="quarter" idx="12"/>
          </p:nvPr>
        </p:nvSpPr>
        <p:spPr/>
        <p:txBody>
          <a:bodyPr/>
          <a:lstStyle/>
          <a:p>
            <a:fld id="{191E8F6F-FD5B-44EF-A2C3-7BC7FCB5197C}" type="slidenum">
              <a:rPr lang="en-US" smtClean="0"/>
              <a:pPr/>
              <a:t>28</a:t>
            </a:fld>
            <a:endParaRPr lang="en-US"/>
          </a:p>
        </p:txBody>
      </p:sp>
      <p:pic>
        <p:nvPicPr>
          <p:cNvPr id="6" name="Picture 5" descr="FAQ Hail Step3.png"/>
          <p:cNvPicPr>
            <a:picLocks noChangeAspect="1"/>
          </p:cNvPicPr>
          <p:nvPr/>
        </p:nvPicPr>
        <p:blipFill>
          <a:blip r:embed="rId3" cstate="print"/>
          <a:stretch>
            <a:fillRect/>
          </a:stretch>
        </p:blipFill>
        <p:spPr>
          <a:xfrm>
            <a:off x="5077093" y="2052764"/>
            <a:ext cx="2578822" cy="4234537"/>
          </a:xfrm>
          <a:prstGeom prst="rect">
            <a:avLst/>
          </a:prstGeom>
        </p:spPr>
      </p:pic>
      <p:sp>
        <p:nvSpPr>
          <p:cNvPr id="7" name="Content Placeholder 6"/>
          <p:cNvSpPr>
            <a:spLocks noGrp="1"/>
          </p:cNvSpPr>
          <p:nvPr>
            <p:ph idx="1"/>
          </p:nvPr>
        </p:nvSpPr>
        <p:spPr/>
        <p:txBody>
          <a:bodyPr/>
          <a:lstStyle/>
          <a:p>
            <a:endParaRPr lang="en-US"/>
          </a:p>
        </p:txBody>
      </p:sp>
    </p:spTree>
    <p:extLst>
      <p:ext uri="{BB962C8B-B14F-4D97-AF65-F5344CB8AC3E}">
        <p14:creationId xmlns="" xmlns:p14="http://schemas.microsoft.com/office/powerpoint/2010/main" val="25172235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4093"/>
            <a:ext cx="8229600" cy="1066800"/>
          </a:xfrm>
        </p:spPr>
        <p:txBody>
          <a:bodyPr/>
          <a:lstStyle/>
          <a:p>
            <a:r>
              <a:rPr lang="en-US"/>
              <a:t>Demo</a:t>
            </a:r>
            <a:endParaRPr lang="en-US" dirty="0"/>
          </a:p>
        </p:txBody>
      </p:sp>
      <p:sp>
        <p:nvSpPr>
          <p:cNvPr id="4" name="Slide Number Placeholder 3"/>
          <p:cNvSpPr>
            <a:spLocks noGrp="1"/>
          </p:cNvSpPr>
          <p:nvPr>
            <p:ph type="sldNum" sz="quarter" idx="12"/>
          </p:nvPr>
        </p:nvSpPr>
        <p:spPr/>
        <p:txBody>
          <a:bodyPr/>
          <a:lstStyle/>
          <a:p>
            <a:fld id="{191E8F6F-FD5B-44EF-A2C3-7BC7FCB5197C}" type="slidenum">
              <a:rPr lang="en-US" smtClean="0"/>
              <a:pPr/>
              <a:t>29</a:t>
            </a:fld>
            <a:endParaRPr lang="en-US"/>
          </a:p>
        </p:txBody>
      </p:sp>
      <p:pic>
        <p:nvPicPr>
          <p:cNvPr id="7" name="Picture 6" descr="screen568x568.jpg"/>
          <p:cNvPicPr>
            <a:picLocks noChangeAspect="1"/>
          </p:cNvPicPr>
          <p:nvPr/>
        </p:nvPicPr>
        <p:blipFill>
          <a:blip r:embed="rId3" cstate="print"/>
          <a:stretch>
            <a:fillRect/>
          </a:stretch>
        </p:blipFill>
        <p:spPr>
          <a:xfrm>
            <a:off x="6161403" y="1990372"/>
            <a:ext cx="2309497" cy="4383441"/>
          </a:xfrm>
          <a:prstGeom prst="rect">
            <a:avLst/>
          </a:prstGeom>
        </p:spPr>
      </p:pic>
    </p:spTree>
    <p:extLst>
      <p:ext uri="{BB962C8B-B14F-4D97-AF65-F5344CB8AC3E}">
        <p14:creationId xmlns="" xmlns:p14="http://schemas.microsoft.com/office/powerpoint/2010/main" val="3549652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9316"/>
            <a:ext cx="8229600" cy="1066800"/>
          </a:xfrm>
        </p:spPr>
        <p:txBody>
          <a:bodyPr/>
          <a:lstStyle/>
          <a:p>
            <a:r>
              <a:rPr lang="en-US" dirty="0" smtClean="0"/>
              <a:t>Business Case</a:t>
            </a:r>
            <a:endParaRPr lang="en-US" dirty="0"/>
          </a:p>
        </p:txBody>
      </p:sp>
      <p:sp>
        <p:nvSpPr>
          <p:cNvPr id="3" name="Content Placeholder 2"/>
          <p:cNvSpPr>
            <a:spLocks noGrp="1"/>
          </p:cNvSpPr>
          <p:nvPr>
            <p:ph idx="1"/>
          </p:nvPr>
        </p:nvSpPr>
        <p:spPr>
          <a:xfrm>
            <a:off x="457200" y="1600200"/>
            <a:ext cx="8229600" cy="5029200"/>
          </a:xfrm>
        </p:spPr>
        <p:txBody>
          <a:bodyPr/>
          <a:lstStyle/>
          <a:p>
            <a:pPr>
              <a:buNone/>
            </a:pPr>
            <a:r>
              <a:rPr lang="en-US" sz="2000" dirty="0" smtClean="0"/>
              <a:t>The Ütopia Enterprise solution has the following objectives:</a:t>
            </a:r>
          </a:p>
          <a:p>
            <a:pPr>
              <a:buNone/>
            </a:pPr>
            <a:endParaRPr lang="en-US" sz="2000" dirty="0" smtClean="0"/>
          </a:p>
          <a:p>
            <a:pPr lvl="0"/>
            <a:r>
              <a:rPr lang="en-US" sz="2000" dirty="0" smtClean="0"/>
              <a:t>Increase taxi ridership by streamlining the entire hailing process</a:t>
            </a:r>
          </a:p>
          <a:p>
            <a:pPr lvl="0"/>
            <a:r>
              <a:rPr lang="en-US" sz="2000" dirty="0" smtClean="0"/>
              <a:t>Decrease the average response time for Taxi pickups requested from a mobile app</a:t>
            </a:r>
          </a:p>
          <a:p>
            <a:pPr lvl="0"/>
            <a:r>
              <a:rPr lang="en-US" sz="2000" dirty="0" smtClean="0"/>
              <a:t>Increase incentives for medallion owners to deliver high customer service via a feedback system</a:t>
            </a:r>
          </a:p>
          <a:p>
            <a:pPr lvl="0"/>
            <a:r>
              <a:rPr lang="en-US" sz="2000" dirty="0" smtClean="0"/>
              <a:t>Reduce the number of Taxi cabs sitting idle </a:t>
            </a:r>
          </a:p>
          <a:p>
            <a:endParaRPr lang="en-US" dirty="0" smtClean="0"/>
          </a:p>
          <a:p>
            <a:pPr>
              <a:buNone/>
            </a:pPr>
            <a:r>
              <a:rPr lang="en-US" dirty="0" smtClean="0"/>
              <a:t>In short – to make is possible for taxis in Boston to compete with TNC’s like </a:t>
            </a:r>
            <a:r>
              <a:rPr lang="en-US" dirty="0" err="1" smtClean="0"/>
              <a:t>Uber</a:t>
            </a:r>
            <a:r>
              <a:rPr lang="en-US" dirty="0" smtClean="0"/>
              <a:t> and </a:t>
            </a:r>
            <a:r>
              <a:rPr lang="en-US" dirty="0" err="1" smtClean="0"/>
              <a:t>Lyft</a:t>
            </a:r>
            <a:r>
              <a:rPr lang="en-US" dirty="0" smtClean="0"/>
              <a:t>.</a:t>
            </a:r>
            <a:endParaRPr lang="en-US" dirty="0"/>
          </a:p>
        </p:txBody>
      </p:sp>
      <p:sp>
        <p:nvSpPr>
          <p:cNvPr id="4" name="Slide Number Placeholder 3"/>
          <p:cNvSpPr>
            <a:spLocks noGrp="1"/>
          </p:cNvSpPr>
          <p:nvPr>
            <p:ph type="sldNum" sz="quarter" idx="12"/>
          </p:nvPr>
        </p:nvSpPr>
        <p:spPr/>
        <p:txBody>
          <a:bodyPr/>
          <a:lstStyle/>
          <a:p>
            <a:fld id="{191E8F6F-FD5B-44EF-A2C3-7BC7FCB5197C}" type="slidenum">
              <a:rPr lang="en-US" smtClean="0"/>
              <a:pPr/>
              <a:t>3</a:t>
            </a:fld>
            <a:endParaRPr lang="en-US"/>
          </a:p>
        </p:txBody>
      </p:sp>
    </p:spTree>
    <p:extLst>
      <p:ext uri="{BB962C8B-B14F-4D97-AF65-F5344CB8AC3E}">
        <p14:creationId xmlns="" xmlns:p14="http://schemas.microsoft.com/office/powerpoint/2010/main" val="80288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1112"/>
            <a:ext cx="8229600" cy="1066800"/>
          </a:xfrm>
        </p:spPr>
        <p:txBody>
          <a:bodyPr/>
          <a:lstStyle/>
          <a:p>
            <a:pPr algn="ctr"/>
            <a:r>
              <a:rPr lang="en-US" dirty="0" smtClean="0"/>
              <a:t>SUCCESS METRICS</a:t>
            </a:r>
            <a:endParaRPr lang="en-US" dirty="0"/>
          </a:p>
        </p:txBody>
      </p:sp>
      <p:sp>
        <p:nvSpPr>
          <p:cNvPr id="3" name="Content Placeholder 2"/>
          <p:cNvSpPr>
            <a:spLocks noGrp="1"/>
          </p:cNvSpPr>
          <p:nvPr>
            <p:ph idx="1"/>
          </p:nvPr>
        </p:nvSpPr>
        <p:spPr>
          <a:xfrm>
            <a:off x="4552335" y="1905000"/>
            <a:ext cx="4134465" cy="3962400"/>
          </a:xfrm>
        </p:spPr>
        <p:txBody>
          <a:bodyPr>
            <a:normAutofit lnSpcReduction="10000"/>
          </a:bodyPr>
          <a:lstStyle/>
          <a:p>
            <a:pPr lvl="0"/>
            <a:r>
              <a:rPr lang="en-US" sz="2400" dirty="0"/>
              <a:t>Average Passenger Wait time using Utopia to be less than 5 minutes</a:t>
            </a:r>
          </a:p>
          <a:p>
            <a:pPr lvl="0"/>
            <a:r>
              <a:rPr lang="en-US" sz="2400" dirty="0"/>
              <a:t>Percentage of Dispatch Requests served above 95%</a:t>
            </a:r>
          </a:p>
          <a:p>
            <a:pPr lvl="0"/>
            <a:r>
              <a:rPr lang="en-US" sz="2400" dirty="0"/>
              <a:t>Taxi Utilization above 40%</a:t>
            </a:r>
          </a:p>
          <a:p>
            <a:pPr lvl="0"/>
            <a:r>
              <a:rPr lang="en-US" sz="2400" dirty="0"/>
              <a:t>Average total ridership to increase 5% per year for the next 5 years</a:t>
            </a:r>
          </a:p>
          <a:p>
            <a:pPr marL="109728" indent="0">
              <a:buNone/>
            </a:pPr>
            <a:endParaRPr lang="en-US" dirty="0" smtClean="0"/>
          </a:p>
          <a:p>
            <a:pPr marL="109728" indent="0">
              <a:buNone/>
            </a:pPr>
            <a:endParaRPr lang="en-US" dirty="0"/>
          </a:p>
        </p:txBody>
      </p:sp>
      <p:sp>
        <p:nvSpPr>
          <p:cNvPr id="4" name="Slide Number Placeholder 3"/>
          <p:cNvSpPr>
            <a:spLocks noGrp="1"/>
          </p:cNvSpPr>
          <p:nvPr>
            <p:ph type="sldNum" sz="quarter" idx="12"/>
          </p:nvPr>
        </p:nvSpPr>
        <p:spPr/>
        <p:txBody>
          <a:bodyPr/>
          <a:lstStyle/>
          <a:p>
            <a:fld id="{191E8F6F-FD5B-44EF-A2C3-7BC7FCB5197C}" type="slidenum">
              <a:rPr lang="en-US" smtClean="0"/>
              <a:pPr/>
              <a:t>30</a:t>
            </a:fld>
            <a:endParaRPr lang="en-US"/>
          </a:p>
        </p:txBody>
      </p:sp>
      <p:pic>
        <p:nvPicPr>
          <p:cNvPr id="1026" name="Picture 2" descr="http://blackstonian.com/info/wp-content/uploads/2011/01/bpd-badge.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95300" y="3960097"/>
            <a:ext cx="1600199" cy="1713826"/>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www.cityofboston.gov/images_documents/seal%20443_tcm3-27739.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286000" y="3960097"/>
            <a:ext cx="2145712" cy="1718772"/>
          </a:xfrm>
          <a:prstGeom prst="rect">
            <a:avLst/>
          </a:prstGeom>
          <a:noFill/>
          <a:extLst>
            <a:ext uri="{909E8E84-426E-40DD-AFC4-6F175D3DCCD1}">
              <a14:hiddenFill xmlns="" xmlns:a14="http://schemas.microsoft.com/office/drawing/2010/main">
                <a:solidFill>
                  <a:srgbClr val="FFFFFF"/>
                </a:solidFill>
              </a14:hiddenFill>
            </a:ext>
          </a:extLst>
        </p:spPr>
      </p:pic>
      <p:sp>
        <p:nvSpPr>
          <p:cNvPr id="5" name="AutoShape 6" descr="data:image/jpeg;base64,/9j/4AAQSkZJRgABAQAAAQABAAD/2wCEAAkGBxAQEhUQDxMUEhEOEhIUGBcRDxAVFBgXFxIXFxQSFRgYHyoiGBwlGxQTITQiJiktLi4uGh8zRDMsNyotMCsBCgoKDg0OGxAQGzElICUvLDc3LTc0LzQ3LTcsLC0xLCw3NzctLDI1NCw2LCwrNzEtLCs0LCwrKyw3LCwsKzQ3NP/AABEIAKgBLAMBIgACEQEDEQH/xAAcAAEAAwADAQEAAAAAAAAAAAAABQYHAgMEAQj/xABKEAABAwIEAwQECAoHCQAAAAABAAIDBBEFBhIhEzFBByJRYRRxgZEyMzVCUnOSshYjJDZDcoKTs9IVU1RiobHxF1V0tMHR0+Hi/8QAGgEBAAMBAQEAAAAAAAAAAAAAAAMEBQIBBv/EACgRAQACAgEDAQgDAAAAAAAAAAABAgMRBBMxURIFFSFSgZGhwRQiQf/aAAwDAQACEQMRAD8A3FERAREQEREBERAREQEREBERAREQEREBERAREQEREBERAREQEREBERAREQEREBERAREQEREBERAREQEREBERAREQEREBERAREQEREBERAREQEREBERAREQEREBERAREQEREBERAREQEREBERAREQEREBERAREQEREBERAREQEREBERAREQEREBERAREQEREBERAREQF8KEqhZxzW2zoonWiF2ue3nIesbP7vi7/opMWK2S2oRZs1cVd2S1RnWmjqGwuNo3ks4txo1/R/V6auV/erOCvztWVBlN3WtawaOQHgFdMg50MBbR1jvxR0tikPzOgjkP0eVj06q9yOBNKeqv1Z/G9oxe81t9GrIvgK+rNaoiIgIiICIiAiIgIiICIiAiIgIiICIiAiIgIiICIiAiIgIiICIiAiIgq/aTWvhoJHRnSXlkZIJB0udZ1vZcLHampdIbu2sLADkB4Baz2r/J7vrYvvLNosPBaDbmAf8FscC1a49z5YntGl75IiPCJXGQix1cut1LVVPHE0vfsB7z5BfMsZddiDjPOeBQQG73k21W5safHxPRXb8isV2oU4t5tpeeyPGKueN0UrHOp4do5nHfn8Vv8ACsOvS1loiq9HmbDYGNhhJbHGLNDIJdNvLbdd/wCGlF9N/wC4l/7LCy0ve02iun0OLJSlIrNtrCir34aUX03/ALib+VcZM70DRd0jmgdXQyge8hR9HJ8spOvj+aFjReDCcWhqmcSBxczxLHtB8xqG49S9wXExMTqUkTExuEPm7G3UFLJVtiM/A0lzA/QdOoBzr2PIG/sXXkvMrMTpW1UbdGpz2OYXBxY5psWkgDpY8uRClq6kZNG+GQXZKxzHDycLFZB2JVb6Orq8JnNntcXjwL47MeR+s3hu9QXj1syo+eu0NuGTxUzKc1M07Q7SyUMI1P0Rt+CblxuB6ldyVh2VW/0vmGWrPehpC57b7gCO0UDR6zqf7CUG4MJsL7G24Bvv4XXJU7Fu07CaZ5jfUa3NNjwY3ygHqC5ospzL+YaSvYZKSVsrWkBwGzmk8g9p3b7UEqig5834fHNJTyVMTJYAXPa92nSAGk3J25Ob7100OcsOqy6Gmqo3y6HkBpN7Bty4eNueyD2Zqxr0Gklq9HF9HaHaNenVdwFtVjbn4LOI+2mRwuzDJXDxbO5w89xEut8r3YHiOvEBiRBb3wHjRvH+L73v9qsnYl8kxfW1P8d6CB/2yzf7qm/fP/8AEtDyljZr6VlS6J0Bk1fi3OJIs4jckDw8FLPcACSbAbknl6yqXiHaphELzGZzIQbEwwySM8+80WPsQXZFF4DmGkrmGSklbKG/CA2c09A5p3b7V5q3OGHQyvgmqY45YW6nteSNIsDff1j3oJ1FUqDtIwmZ/DZVNa4nSOI18YJJsAHOABVs1Dn0QfUVLxHtSwiB+g1GsjYmGKSRv2miysGAZgpK9hkpJWytaQHWuHNJFwHtO7T60EoiIgIiICIiAiIgIiIKd2r/ACe/6yL7yqE8sdPA2SU2Glth1J08gFb+1f5Pd9bF95Zzg+EvxNxqqtxhw+mAbquRq02HCi8Sbbn2c+WlxtdHc+Z/TN5Ez1tR4j9uOCYQ/E3uqqt3BoKc9524vb9HH4kkgE+zmpnHsZbpYxrBHBCLQQDa1uUknn/l67lfMfxsENa1gjiiFoYG7BoGwkfb53+XruVVJZXPJc43JV3Fhm8+q32Z2fPFI9NO7ufXyk31u38DYe4Lj6ZL/WP+0V0LhNKGi5V3VYhQi1pnu75sRkaLmR/2ypfA8JLgysxEOkY4/k9OXG8pHz3j5sY8Tz28QD8wDA2tDayubfXvT05NjLb9JJ9GMd0+fuB9uJ1M0xc8HU9+zn8mgDYRxDo0cv8A3cqlkv1J1Hwjy0MWOccbn4y68UzNVRytlimcZozdzQSINP8AUhnK3nz81p2UszQ4hDxI+7I2wkjPNjuvrHgViclK9vMJh2ITUkwqaY2kb8JvzXt6tcFxn4lMlP6d4dcfm3x31ftL9E3WK9pDThmN0uJt2im0l56XbeKe/rie0+w+C1DKuY4cQhEsRs4bPYfhMd1B8vAqA7ZcG9Jw2R7W3kpC2Ybb6QbSj7BcfYFiWrNZ1LeraLRuHv7Ssc9Ew2eVjrPmZwoyOeqUaQ4eoEu9iySnc/DcBEkfcmxqo0agSHCna19i09LhnukuvDieNyYrDhWGMLi6LTE/nu8uETJD46Yg5xPmVfu3DAT/AEZBwG9ygka0gD4MbonR6reR0e8rx0pmUs0Zfo4GtmpH1E5HfkkbA4XPzWBz+60cth691wwXNdFT4vDUYY18FPVPZDNE8s02kfpJYGuPdBLXAdLEDYrbMnV1NWUcM8QY68bWu7rbte1tntPgQQVMStiYNTgxrR1cGge8oMRdl6DEcy1dPVBxibeUhri0uLIYAGlw3A7/AE32WlxZFw6ld6TTQCGWKKUAse8Ah0ZadTSbHnz5qlZb/Oqs+qk/h0y1mu+Lf+o/7pQYLlD838V+uZ92Fd2Q+z6evo2VMdfLTte+VvDYZdI0yFpPdeBva/JdOUPzfxX65v3YVonYl8kxfW1P8d6PVFznR1VBBDgbKl9RJiU5le95ffhu4cUcJJJOkva5x36EW3WiYF2Z4XTwiOSnZUSaRrkmbrc51tyL7MF72AVP7ZGPpcRocTDS6OMMY6w5GKUyAestkf8AZWtYdXRVEbJoXiSKVoc1zTcEEXH+iPGK5ywgZcrYMRodQp5nFr4i4mwFnSQgnctLQXC52I8ExDAoMSzHJTzlxhcwSnQ6xcGxMs3UNwDq5jde3t2xFtU+mwymIkqOLqc1u+lz2GONjrcidZPkN124HEGZoewbhlK5v2YYRf8AwR6nM+9n+GjDqiSGnjhkpKeWVjo26STHGXaX/TBDbG9+d+aoNfmqpGX6eDWS6eongLye8YIu9ov+1G2/0QVs2e/k2u/4Gr/5d6wGvw58mAwTsF2w1tUx1uglADXHy1NA/aCPEzlzNuXaSBsT6J88haOJJKyneXOt3ran91t+QFl5csZkpIcahkwtr4qaskjgfC8t/Sv090Bx7ocWOA6bgbLdsBraatgjqYQxzJmh2zW7G3eYdtiDcL2yMhZZzhG3vAAkNHeJs0DzvZB6Qi6mzsLtAcNQ6XF/cu1AREQEREBERAREQQeccK9Lp+EQ5zeJG5zWEB7mNddzWkkC5HmqFjkeKSlrKfD3R08AtFGXRhrQBbUWh1i7nv0ufMrT8RqjCwyCOSbTbuQhhebnmNTgNvWvJl/GRWRiZkM0THBrmmZsY1tcLhzdLnbeuynxZ5p/m1fLx4yTvemMyZYxhxLnUryTzJLP5lw/BTFv7I73s/mW5YxiDKWCWplDjHTxvkdpALtLGlxsCRc2HivjcSYZhT2drdDxr2GnTrDbXvzuVY945PCt7sxMO/BTFv7I73s/mVryd2byaxUYlpOg3bDcOF+hkI2sPohamoPCMxekuaGUtS2N+q0sjIBF3b77SF1jaw26hcZOdkvGneLgYqTtHZxyRFiBY9r+BLGNOtrdV29GkXHJQo7NagCwxGSw2A4Jt/EWjooq8nJWNRKe3Gx2n1TDNndmM554g/8AcH+ddTuyqQ864n10/wD9rQcXxJlLHxpA4sD4mHQASOJK2MOtfkC8E+AuotucKUvmjHELqWpgpnWYO9JO8RsLN92h+oE7WLHeC6/mZvP4hHPCwz3j8yr2BdnU9FMKiCts7k4Gm7rx1a4B+6v00Qe1zHC7XtLSPIixC7FFVuYIIamGjfq4tUHltm3YNIJAe75urS8N8S0qLJltkndk+PFXHGqqVkbss/o6s9KfM2ZsbXiJgiLS0u2DiS43Ibce0rRKqmZKx0crQ+ORpa5rgC0gixBHgu1Q2IZmgp3TMlD2vpmRvtoBMokdoZwd++TIQy2x1EeIJjSKBV9ktTTyOfhFfJTMed43Pmbby1xu745fCaTtzXKi7La6aVkmJ4lJOyJ7HhjXTPuWuDgLyOs0XA5NWqsdcAkEXHI2uPI2XJBSsMyQ+HF58VMzXMqGOaIxGQ4XbELl17H4rw6q41Eeprm8tTXD3iy7FA4bmbjzmnFLVRujtrdIyAMZqY5zC4tkJ72mwsDuRyQVXBezWWnw2rw81DHOrnhweIXBrbBgsW6rn4Hj1VnyHlx2G0bKR8glcx8rtTWloOuQutYk+KsKr/4XQa7cObgGbgekaGej8XicPh31avjO5q06bi10Hux/BIK6B1NUs1xyexzXD4L2H5rgeqy13ZLiVOXMocScyB5O3EqITYnk4RHS4+e1/BbIiCg5E7M4cPf6TPIamr3s8tIYy/MtBJJd/eJvueS9dJkp7MXfipmaWSRuYI+GdQuxrb6r2+Z4dVc1XcCzdDVmLTDPCKuMyQunjjDZAAHENLHusbG9jba/ggksfw81VLUUwdoNTTzQ6iLhvEjczVbrbVdQWTcmNo6B2H1LmVLJHyl34staWvt3bEnwVtUVQY/BPUT0seriUmnUS2zHagCeG752m4B8DsgzmfsnraZ7nYTiMkEbzfQ98zSPW6M2f05tuvTg/ZhWmoiqcSxGSo9GljlawOleC6N4e0F0jrAXG4DfaFqSg6bNEEjo42iTiyzSw8MtaJGOh+NdIL2DGgsOoE3D2WvqCDlDgzhMJbizevU98uG1tnXJBdc3F9hcqaUO3MMXEELmva97yxtxGdRDyxxGlx2BaTv0UwgIiICIiAiIgIiIOLxcEeIK8OAUBpqaGncQ50ETIyQCAS1oFxf1KQRBG5lw01dJUUrXBpqYJYg4gkAvYW3I9qj8GypBR1JnpY4oWOp+E5sbNJc/iB2s257XViRAVQyxlM0cjX8Kk1N4l5mMkE5Dy47k7XJIureiAiIg8eMUIqIJYCbCaN7L+GppAPsVaw/Jz45aSV0wcaZkhqBosJ5nOdI2XytJLMf2h4K4ogKn4tlCSofPOahzJpJIXQ6b8Jggs6BsjebvxhlJsRcPsrgiDiy9t+fW3JRWLYMJ6ilqDp/InyO7zbu78RYA09NyD7FLogIiICjaHDnR1NROXAipEAAANxw2OBv69SkkQfCqk3LFQI/QxLH6H6QZb6H8fhmbjmDnp+GSNf0drX7ytyICIiD4VXco5ThoYoQWh9RBAIjLd52sNWgOJ0Alo2HgFY0QcZL2Nudja/K/S6qWEZPfTSU9Q2dz5ojMJg/4t7ZyZJxG0btvMI3C5Ng2yt6IChqPBBHW1Fb3fymGniADe8OEZC4k9b62fYCmUQfLL6iICIiAiIgIiICIiAiIgIiICIiAiIgIiICIiAiIgIiICIiAiIgIiICIiAiIgIiICIiAiIgIiICIiAiIgIiICIiAiIgIiICIiAiIgIiICIiAiIgIiICIiAiIgIiICIiAiIgIiICIiAiIgIiICIiAiIgIiICIiAiIgIiICIiAiIgIiICIiAiIgIiICIiAiIgIiICIiAiIg//Z"/>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38369" y="2416317"/>
            <a:ext cx="3385289" cy="1543780"/>
          </a:xfrm>
          <a:prstGeom prst="rect">
            <a:avLst/>
          </a:prstGeom>
        </p:spPr>
      </p:pic>
      <p:pic>
        <p:nvPicPr>
          <p:cNvPr id="8" name="Picture 7"/>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1295400" y="1678488"/>
            <a:ext cx="3348476" cy="1126036"/>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5178"/>
            <a:ext cx="8229600" cy="1066800"/>
          </a:xfrm>
        </p:spPr>
        <p:txBody>
          <a:bodyPr/>
          <a:lstStyle/>
          <a:p>
            <a:r>
              <a:rPr lang="en-US" dirty="0" smtClean="0"/>
              <a:t>KEY PERFORMACE INDICATORS (KPI)</a:t>
            </a:r>
            <a:endParaRPr lang="en-US" dirty="0"/>
          </a:p>
        </p:txBody>
      </p:sp>
      <p:sp>
        <p:nvSpPr>
          <p:cNvPr id="3" name="Content Placeholder 2"/>
          <p:cNvSpPr>
            <a:spLocks noGrp="1"/>
          </p:cNvSpPr>
          <p:nvPr>
            <p:ph idx="1"/>
          </p:nvPr>
        </p:nvSpPr>
        <p:spPr>
          <a:xfrm>
            <a:off x="481781" y="1706143"/>
            <a:ext cx="8229600" cy="4325112"/>
          </a:xfrm>
        </p:spPr>
        <p:txBody>
          <a:bodyPr/>
          <a:lstStyle/>
          <a:p>
            <a:pPr lvl="0"/>
            <a:r>
              <a:rPr lang="en-US" dirty="0"/>
              <a:t>Individual medallion owner adoption</a:t>
            </a:r>
          </a:p>
          <a:p>
            <a:pPr lvl="0"/>
            <a:r>
              <a:rPr lang="en-US" dirty="0"/>
              <a:t>Individual driver adoption and usage</a:t>
            </a:r>
          </a:p>
          <a:p>
            <a:pPr lvl="0"/>
            <a:r>
              <a:rPr lang="en-US" dirty="0"/>
              <a:t>Overall Dispatch </a:t>
            </a:r>
            <a:r>
              <a:rPr lang="en-US" dirty="0" smtClean="0"/>
              <a:t>Association adoption</a:t>
            </a:r>
          </a:p>
          <a:p>
            <a:pPr marL="109728" lvl="0" indent="0">
              <a:buNone/>
            </a:pPr>
            <a:endParaRPr lang="en-US" dirty="0"/>
          </a:p>
          <a:p>
            <a:pPr marL="109728" lvl="0" indent="0">
              <a:buNone/>
            </a:pPr>
            <a:endParaRPr lang="en-US" dirty="0"/>
          </a:p>
        </p:txBody>
      </p:sp>
      <p:sp>
        <p:nvSpPr>
          <p:cNvPr id="4" name="Slide Number Placeholder 3"/>
          <p:cNvSpPr>
            <a:spLocks noGrp="1"/>
          </p:cNvSpPr>
          <p:nvPr>
            <p:ph type="sldNum" sz="quarter" idx="12"/>
          </p:nvPr>
        </p:nvSpPr>
        <p:spPr/>
        <p:txBody>
          <a:bodyPr/>
          <a:lstStyle/>
          <a:p>
            <a:fld id="{191E8F6F-FD5B-44EF-A2C3-7BC7FCB5197C}" type="slidenum">
              <a:rPr lang="en-US" smtClean="0"/>
              <a:pPr/>
              <a:t>31</a:t>
            </a:fld>
            <a:endParaRPr lang="en-US"/>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906127" y="4797665"/>
            <a:ext cx="1780673" cy="1466088"/>
          </a:xfrm>
          <a:prstGeom prst="rect">
            <a:avLst/>
          </a:prstGeom>
        </p:spPr>
      </p:pic>
      <p:pic>
        <p:nvPicPr>
          <p:cNvPr id="7" name="Picture 6"/>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878086" y="3496833"/>
            <a:ext cx="3333750" cy="914400"/>
          </a:xfrm>
          <a:prstGeom prst="rect">
            <a:avLst/>
          </a:prstGeom>
        </p:spPr>
      </p:pic>
      <p:pic>
        <p:nvPicPr>
          <p:cNvPr id="8" name="Picture 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2691581" y="5166041"/>
            <a:ext cx="3810000" cy="762000"/>
          </a:xfrm>
          <a:prstGeom prst="rect">
            <a:avLst/>
          </a:prstGeom>
        </p:spPr>
      </p:pic>
      <p:pic>
        <p:nvPicPr>
          <p:cNvPr id="10" name="Picture 9"/>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685800" y="3410078"/>
            <a:ext cx="1733550" cy="1300163"/>
          </a:xfrm>
          <a:prstGeom prst="rect">
            <a:avLst/>
          </a:prstGeom>
        </p:spPr>
      </p:pic>
      <p:pic>
        <p:nvPicPr>
          <p:cNvPr id="11" name="Picture 10"/>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6540546" y="3528041"/>
            <a:ext cx="2266950" cy="851983"/>
          </a:xfrm>
          <a:prstGeom prst="rect">
            <a:avLst/>
          </a:prstGeom>
        </p:spPr>
      </p:pic>
      <p:pic>
        <p:nvPicPr>
          <p:cNvPr id="12" name="Picture 11"/>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786330" y="4806016"/>
            <a:ext cx="1442996" cy="1580040"/>
          </a:xfrm>
          <a:prstGeom prst="rect">
            <a:avLst/>
          </a:prstGeom>
        </p:spPr>
      </p:pic>
    </p:spTree>
    <p:extLst>
      <p:ext uri="{BB962C8B-B14F-4D97-AF65-F5344CB8AC3E}">
        <p14:creationId xmlns="" xmlns:p14="http://schemas.microsoft.com/office/powerpoint/2010/main" val="14315743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75328"/>
            <a:ext cx="8229600" cy="1066800"/>
          </a:xfrm>
        </p:spPr>
        <p:txBody>
          <a:bodyPr/>
          <a:lstStyle/>
          <a:p>
            <a:r>
              <a:rPr lang="en-US" dirty="0" smtClean="0"/>
              <a:t>TAXI ADVISORY COMMITTEE (TAC)</a:t>
            </a:r>
            <a:endParaRPr lang="en-US" dirty="0"/>
          </a:p>
        </p:txBody>
      </p:sp>
      <p:sp>
        <p:nvSpPr>
          <p:cNvPr id="3" name="Content Placeholder 2"/>
          <p:cNvSpPr>
            <a:spLocks noGrp="1"/>
          </p:cNvSpPr>
          <p:nvPr>
            <p:ph idx="1"/>
          </p:nvPr>
        </p:nvSpPr>
        <p:spPr>
          <a:xfrm>
            <a:off x="457200" y="1676400"/>
            <a:ext cx="8229600" cy="4898136"/>
          </a:xfrm>
        </p:spPr>
        <p:txBody>
          <a:bodyPr>
            <a:normAutofit fontScale="85000" lnSpcReduction="20000"/>
          </a:bodyPr>
          <a:lstStyle/>
          <a:p>
            <a:pPr lvl="0"/>
            <a:r>
              <a:rPr lang="en-US" dirty="0"/>
              <a:t>Large medallion owners</a:t>
            </a:r>
          </a:p>
          <a:p>
            <a:pPr lvl="0"/>
            <a:r>
              <a:rPr lang="en-US" dirty="0"/>
              <a:t>Small medallion owners</a:t>
            </a:r>
          </a:p>
          <a:p>
            <a:pPr lvl="0"/>
            <a:r>
              <a:rPr lang="en-US" dirty="0"/>
              <a:t>Shift drivers</a:t>
            </a:r>
          </a:p>
          <a:p>
            <a:pPr lvl="0"/>
            <a:r>
              <a:rPr lang="en-US" dirty="0"/>
              <a:t>3 Radio associations</a:t>
            </a:r>
          </a:p>
          <a:p>
            <a:pPr lvl="0"/>
            <a:r>
              <a:rPr lang="en-US" dirty="0"/>
              <a:t>City of Boston Transportation Department</a:t>
            </a:r>
          </a:p>
          <a:p>
            <a:pPr lvl="0"/>
            <a:r>
              <a:rPr lang="en-US" dirty="0"/>
              <a:t>City of Boston Office of Neighborhood Services</a:t>
            </a:r>
          </a:p>
          <a:p>
            <a:pPr lvl="0"/>
            <a:r>
              <a:rPr lang="en-US" dirty="0"/>
              <a:t>City of Boston Commission for Elder Affairs</a:t>
            </a:r>
          </a:p>
          <a:p>
            <a:pPr lvl="0"/>
            <a:r>
              <a:rPr lang="en-US" dirty="0"/>
              <a:t>Boston College Student President</a:t>
            </a:r>
          </a:p>
          <a:p>
            <a:pPr lvl="0"/>
            <a:r>
              <a:rPr lang="en-US" dirty="0"/>
              <a:t>Boston University Student President</a:t>
            </a:r>
          </a:p>
          <a:p>
            <a:pPr lvl="0"/>
            <a:r>
              <a:rPr lang="en-US" dirty="0"/>
              <a:t>Northeastern University Student President</a:t>
            </a:r>
          </a:p>
          <a:p>
            <a:pPr lvl="0"/>
            <a:r>
              <a:rPr lang="en-US" dirty="0"/>
              <a:t>Harvard University Student President</a:t>
            </a:r>
          </a:p>
          <a:p>
            <a:pPr lvl="0"/>
            <a:r>
              <a:rPr lang="en-US" dirty="0" err="1"/>
              <a:t>Massport</a:t>
            </a:r>
            <a:endParaRPr lang="en-US" dirty="0"/>
          </a:p>
          <a:p>
            <a:pPr lvl="0"/>
            <a:r>
              <a:rPr lang="en-US" dirty="0"/>
              <a:t>MBTA Accessibility Office</a:t>
            </a:r>
          </a:p>
          <a:p>
            <a:pPr lvl="0"/>
            <a:r>
              <a:rPr lang="en-US" dirty="0"/>
              <a:t>Massachusetts Convention Center Authority</a:t>
            </a:r>
          </a:p>
          <a:p>
            <a:pPr marL="109728" indent="0">
              <a:buNone/>
            </a:pPr>
            <a:endParaRPr lang="en-US" dirty="0"/>
          </a:p>
        </p:txBody>
      </p:sp>
      <p:sp>
        <p:nvSpPr>
          <p:cNvPr id="4" name="Slide Number Placeholder 3"/>
          <p:cNvSpPr>
            <a:spLocks noGrp="1"/>
          </p:cNvSpPr>
          <p:nvPr>
            <p:ph type="sldNum" sz="quarter" idx="12"/>
          </p:nvPr>
        </p:nvSpPr>
        <p:spPr/>
        <p:txBody>
          <a:bodyPr/>
          <a:lstStyle/>
          <a:p>
            <a:fld id="{191E8F6F-FD5B-44EF-A2C3-7BC7FCB5197C}" type="slidenum">
              <a:rPr lang="en-US" smtClean="0"/>
              <a:pPr/>
              <a:t>32</a:t>
            </a:fld>
            <a:endParaRPr lang="en-US"/>
          </a:p>
        </p:txBody>
      </p:sp>
    </p:spTree>
    <p:extLst>
      <p:ext uri="{BB962C8B-B14F-4D97-AF65-F5344CB8AC3E}">
        <p14:creationId xmlns="" xmlns:p14="http://schemas.microsoft.com/office/powerpoint/2010/main" val="5647339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www.bostonglobe.com/rw/Boston/2011-2020/WebGraphics/Metro/BostonGlobe.com/2013/02/hackney_buyMedallion/images/medallion.jpg"/>
          <p:cNvPicPr>
            <a:picLocks noChangeAspect="1" noChangeArrowheads="1"/>
          </p:cNvPicPr>
          <p:nvPr/>
        </p:nvPicPr>
        <p:blipFill>
          <a:blip r:embed="rId3" cstate="print"/>
          <a:srcRect/>
          <a:stretch>
            <a:fillRect/>
          </a:stretch>
        </p:blipFill>
        <p:spPr bwMode="auto">
          <a:xfrm>
            <a:off x="6019800" y="3124200"/>
            <a:ext cx="1905000" cy="2495551"/>
          </a:xfrm>
          <a:prstGeom prst="rect">
            <a:avLst/>
          </a:prstGeom>
          <a:noFill/>
          <a:effectLst>
            <a:softEdge rad="317500"/>
          </a:effectLst>
          <a:scene3d>
            <a:camera prst="perspectiveLeft"/>
            <a:lightRig rig="threePt" dir="t"/>
          </a:scene3d>
        </p:spPr>
      </p:pic>
      <p:pic>
        <p:nvPicPr>
          <p:cNvPr id="2054" name="Picture 6" descr="http://www.glgcars.com/wp-content/uploads/2014/10/6006-2.jpg"/>
          <p:cNvPicPr>
            <a:picLocks noChangeAspect="1" noChangeArrowheads="1"/>
          </p:cNvPicPr>
          <p:nvPr/>
        </p:nvPicPr>
        <p:blipFill>
          <a:blip r:embed="rId4" cstate="print"/>
          <a:srcRect/>
          <a:stretch>
            <a:fillRect/>
          </a:stretch>
        </p:blipFill>
        <p:spPr bwMode="auto">
          <a:xfrm>
            <a:off x="609600" y="990600"/>
            <a:ext cx="8009006" cy="2667000"/>
          </a:xfrm>
          <a:prstGeom prst="roundRect">
            <a:avLst/>
          </a:prstGeom>
          <a:noFill/>
          <a:effectLst>
            <a:softEdge rad="317500"/>
          </a:effectLst>
        </p:spPr>
      </p:pic>
      <p:sp>
        <p:nvSpPr>
          <p:cNvPr id="2" name="Slide Number Placeholder 1"/>
          <p:cNvSpPr>
            <a:spLocks noGrp="1"/>
          </p:cNvSpPr>
          <p:nvPr>
            <p:ph type="sldNum" sz="quarter" idx="12"/>
          </p:nvPr>
        </p:nvSpPr>
        <p:spPr/>
        <p:txBody>
          <a:bodyPr/>
          <a:lstStyle/>
          <a:p>
            <a:fld id="{191E8F6F-FD5B-44EF-A2C3-7BC7FCB5197C}" type="slidenum">
              <a:rPr lang="en-US" smtClean="0"/>
              <a:pPr/>
              <a:t>33</a:t>
            </a:fld>
            <a:endParaRPr lang="en-US"/>
          </a:p>
        </p:txBody>
      </p:sp>
      <p:pic>
        <p:nvPicPr>
          <p:cNvPr id="2050" name="Picture 2" descr="https://s-media-cache-ak0.pinimg.com/736x/0d/65/ee/0d65ee94414822f8dc1f56199ff40a07.jpg"/>
          <p:cNvPicPr>
            <a:picLocks noChangeAspect="1" noChangeArrowheads="1"/>
          </p:cNvPicPr>
          <p:nvPr/>
        </p:nvPicPr>
        <p:blipFill>
          <a:blip r:embed="rId5" cstate="print"/>
          <a:srcRect/>
          <a:stretch>
            <a:fillRect/>
          </a:stretch>
        </p:blipFill>
        <p:spPr bwMode="auto">
          <a:xfrm>
            <a:off x="685800" y="2819400"/>
            <a:ext cx="3810000" cy="2857500"/>
          </a:xfrm>
          <a:prstGeom prst="roundRect">
            <a:avLst/>
          </a:prstGeom>
          <a:noFill/>
          <a:effectLst>
            <a:softEdge rad="127000"/>
          </a:effectLst>
          <a:scene3d>
            <a:camera prst="perspectiveRight"/>
            <a:lightRig rig="threePt" dir="t"/>
          </a:scene3d>
        </p:spPr>
      </p:pic>
      <p:sp>
        <p:nvSpPr>
          <p:cNvPr id="7" name="TextBox 6"/>
          <p:cNvSpPr txBox="1"/>
          <p:nvPr/>
        </p:nvSpPr>
        <p:spPr>
          <a:xfrm>
            <a:off x="1295400" y="6096000"/>
            <a:ext cx="3459601" cy="461665"/>
          </a:xfrm>
          <a:prstGeom prst="rect">
            <a:avLst/>
          </a:prstGeom>
          <a:noFill/>
        </p:spPr>
        <p:txBody>
          <a:bodyPr wrap="none" rtlCol="0">
            <a:spAutoFit/>
          </a:bodyPr>
          <a:lstStyle/>
          <a:p>
            <a:r>
              <a:rPr lang="en-US" sz="600" dirty="0" smtClean="0">
                <a:hlinkClick r:id="rId6"/>
              </a:rPr>
              <a:t>https://www.pinterest.com/pin/67554063132506162/</a:t>
            </a:r>
            <a:endParaRPr lang="en-US" sz="600" dirty="0" smtClean="0"/>
          </a:p>
          <a:p>
            <a:r>
              <a:rPr lang="en-US" sz="600" dirty="0" smtClean="0">
                <a:hlinkClick r:id="rId7"/>
              </a:rPr>
              <a:t>https://www.bostonglobe.com/2013/03/13/hackney/6BryhorQKXYPXm5mznO6iM/story.html</a:t>
            </a:r>
            <a:endParaRPr lang="en-US" sz="600" dirty="0" smtClean="0"/>
          </a:p>
          <a:p>
            <a:r>
              <a:rPr lang="en-US" sz="600" dirty="0" smtClean="0">
                <a:hlinkClick r:id="rId8"/>
              </a:rPr>
              <a:t>http://www.glgcars.com/qa/</a:t>
            </a:r>
            <a:endParaRPr lang="en-US" sz="600" dirty="0" smtClean="0"/>
          </a:p>
          <a:p>
            <a:endParaRPr lang="en-US" sz="6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9316"/>
            <a:ext cx="8229600" cy="1066800"/>
          </a:xfrm>
        </p:spPr>
        <p:txBody>
          <a:bodyPr/>
          <a:lstStyle/>
          <a:p>
            <a:r>
              <a:rPr lang="en-US" dirty="0" smtClean="0"/>
              <a:t>Why?	</a:t>
            </a:r>
            <a:endParaRPr lang="en-US" dirty="0"/>
          </a:p>
        </p:txBody>
      </p:sp>
      <p:sp>
        <p:nvSpPr>
          <p:cNvPr id="3" name="Content Placeholder 2"/>
          <p:cNvSpPr>
            <a:spLocks noGrp="1"/>
          </p:cNvSpPr>
          <p:nvPr>
            <p:ph idx="1"/>
          </p:nvPr>
        </p:nvSpPr>
        <p:spPr>
          <a:xfrm>
            <a:off x="457200" y="1742704"/>
            <a:ext cx="8229600" cy="4517136"/>
          </a:xfrm>
        </p:spPr>
        <p:txBody>
          <a:bodyPr>
            <a:normAutofit fontScale="92500" lnSpcReduction="10000"/>
          </a:bodyPr>
          <a:lstStyle/>
          <a:p>
            <a:r>
              <a:rPr lang="en-US" dirty="0" smtClean="0"/>
              <a:t>Innovation!!! The way our world functions</a:t>
            </a:r>
          </a:p>
          <a:p>
            <a:pPr marL="109728" indent="0">
              <a:buNone/>
            </a:pPr>
            <a:endParaRPr lang="en-US" dirty="0" smtClean="0"/>
          </a:p>
          <a:p>
            <a:r>
              <a:rPr lang="en-US" dirty="0" smtClean="0"/>
              <a:t>Health of Boston depends on reliable transportation (WINTER OF 2015!!!!!)</a:t>
            </a:r>
          </a:p>
          <a:p>
            <a:pPr marL="109728" indent="0">
              <a:buNone/>
            </a:pPr>
            <a:endParaRPr lang="en-US" dirty="0" smtClean="0"/>
          </a:p>
          <a:p>
            <a:r>
              <a:rPr lang="en-US" dirty="0" smtClean="0"/>
              <a:t>Conventions, tourism, events all count on a viable transportation infrastructure (2024 Olympic bid etc.)</a:t>
            </a:r>
          </a:p>
          <a:p>
            <a:pPr marL="109728" indent="0">
              <a:buNone/>
            </a:pPr>
            <a:endParaRPr lang="en-US" dirty="0" smtClean="0"/>
          </a:p>
          <a:p>
            <a:r>
              <a:rPr lang="en-US" dirty="0" smtClean="0"/>
              <a:t>Obligation (2004, hotel excise tax, rental car surcharge and ……..)</a:t>
            </a:r>
          </a:p>
          <a:p>
            <a:pPr marL="109728" indent="0">
              <a:buNone/>
            </a:pPr>
            <a:endParaRPr lang="en-US" dirty="0"/>
          </a:p>
          <a:p>
            <a:pPr marL="109728" indent="0">
              <a:buNone/>
            </a:pPr>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191E8F6F-FD5B-44EF-A2C3-7BC7FCB5197C}" type="slidenum">
              <a:rPr lang="en-US" smtClean="0"/>
              <a:pPr/>
              <a:t>4</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800" y="343011"/>
            <a:ext cx="8229600" cy="1066800"/>
          </a:xfrm>
        </p:spPr>
        <p:txBody>
          <a:bodyPr/>
          <a:lstStyle/>
          <a:p>
            <a:r>
              <a:rPr lang="en-US" dirty="0" smtClean="0"/>
              <a:t>As-Is</a:t>
            </a:r>
            <a:endParaRPr lang="en-US" dirty="0"/>
          </a:p>
        </p:txBody>
      </p:sp>
      <p:pic>
        <p:nvPicPr>
          <p:cNvPr id="4" name="Content Placeholder 3" descr="AsIs.jpg"/>
          <p:cNvPicPr>
            <a:picLocks noGrp="1" noChangeAspect="1"/>
          </p:cNvPicPr>
          <p:nvPr>
            <p:ph idx="1"/>
          </p:nvPr>
        </p:nvPicPr>
        <p:blipFill>
          <a:blip r:embed="rId2" cstate="print"/>
          <a:stretch>
            <a:fillRect/>
          </a:stretch>
        </p:blipFill>
        <p:spPr>
          <a:xfrm>
            <a:off x="381000" y="1143000"/>
            <a:ext cx="8763000" cy="5378914"/>
          </a:xfrm>
        </p:spPr>
      </p:pic>
      <p:sp>
        <p:nvSpPr>
          <p:cNvPr id="3" name="Slide Number Placeholder 2"/>
          <p:cNvSpPr>
            <a:spLocks noGrp="1"/>
          </p:cNvSpPr>
          <p:nvPr>
            <p:ph type="sldNum" sz="quarter" idx="12"/>
          </p:nvPr>
        </p:nvSpPr>
        <p:spPr/>
        <p:txBody>
          <a:bodyPr/>
          <a:lstStyle/>
          <a:p>
            <a:fld id="{191E8F6F-FD5B-44EF-A2C3-7BC7FCB5197C}" type="slidenum">
              <a:rPr lang="en-US" smtClean="0"/>
              <a:pPr/>
              <a:t>5</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33400"/>
            <a:ext cx="8229600" cy="1066800"/>
          </a:xfrm>
        </p:spPr>
        <p:txBody>
          <a:bodyPr/>
          <a:lstStyle/>
          <a:p>
            <a:r>
              <a:rPr lang="en-US" dirty="0" smtClean="0"/>
              <a:t>To Be</a:t>
            </a:r>
            <a:endParaRPr lang="en-US" dirty="0"/>
          </a:p>
        </p:txBody>
      </p:sp>
      <p:pic>
        <p:nvPicPr>
          <p:cNvPr id="4" name="Content Placeholder 3" descr="ToBe.jpg"/>
          <p:cNvPicPr>
            <a:picLocks noGrp="1" noChangeAspect="1"/>
          </p:cNvPicPr>
          <p:nvPr>
            <p:ph idx="1"/>
          </p:nvPr>
        </p:nvPicPr>
        <p:blipFill>
          <a:blip r:embed="rId2" cstate="print"/>
          <a:stretch>
            <a:fillRect/>
          </a:stretch>
        </p:blipFill>
        <p:spPr>
          <a:xfrm>
            <a:off x="304800" y="1295400"/>
            <a:ext cx="8522334" cy="5257800"/>
          </a:xfrm>
        </p:spPr>
      </p:pic>
      <p:sp>
        <p:nvSpPr>
          <p:cNvPr id="3" name="Slide Number Placeholder 2"/>
          <p:cNvSpPr>
            <a:spLocks noGrp="1"/>
          </p:cNvSpPr>
          <p:nvPr>
            <p:ph type="sldNum" sz="quarter" idx="12"/>
          </p:nvPr>
        </p:nvSpPr>
        <p:spPr/>
        <p:txBody>
          <a:bodyPr/>
          <a:lstStyle/>
          <a:p>
            <a:fld id="{191E8F6F-FD5B-44EF-A2C3-7BC7FCB5197C}" type="slidenum">
              <a:rPr lang="en-US" smtClean="0"/>
              <a:pPr/>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am 4 Capstone Diagram - Process.jpg"/>
          <p:cNvPicPr>
            <a:picLocks noChangeAspect="1"/>
          </p:cNvPicPr>
          <p:nvPr/>
        </p:nvPicPr>
        <p:blipFill>
          <a:blip r:embed="rId2" cstate="print"/>
          <a:stretch>
            <a:fillRect/>
          </a:stretch>
        </p:blipFill>
        <p:spPr>
          <a:xfrm>
            <a:off x="3048000" y="2057400"/>
            <a:ext cx="5693067" cy="4378588"/>
          </a:xfrm>
          <a:prstGeom prst="rect">
            <a:avLst/>
          </a:prstGeom>
        </p:spPr>
      </p:pic>
      <p:sp>
        <p:nvSpPr>
          <p:cNvPr id="2" name="Title 1"/>
          <p:cNvSpPr>
            <a:spLocks noGrp="1"/>
          </p:cNvSpPr>
          <p:nvPr>
            <p:ph type="title"/>
          </p:nvPr>
        </p:nvSpPr>
        <p:spPr/>
        <p:txBody>
          <a:bodyPr/>
          <a:lstStyle/>
          <a:p>
            <a:r>
              <a:rPr lang="en-US" dirty="0" smtClean="0"/>
              <a:t>Technical Overview</a:t>
            </a:r>
            <a:endParaRPr lang="en-US" dirty="0"/>
          </a:p>
        </p:txBody>
      </p:sp>
      <p:sp>
        <p:nvSpPr>
          <p:cNvPr id="3" name="Content Placeholder 2"/>
          <p:cNvSpPr>
            <a:spLocks noGrp="1"/>
          </p:cNvSpPr>
          <p:nvPr>
            <p:ph idx="1"/>
          </p:nvPr>
        </p:nvSpPr>
        <p:spPr>
          <a:xfrm>
            <a:off x="76200" y="2590800"/>
            <a:ext cx="2971800" cy="3886200"/>
          </a:xfrm>
        </p:spPr>
        <p:txBody>
          <a:bodyPr>
            <a:normAutofit/>
          </a:bodyPr>
          <a:lstStyle/>
          <a:p>
            <a:r>
              <a:rPr lang="en-US" sz="2000" dirty="0" smtClean="0"/>
              <a:t>Ütopia is an aggregation and federation gateway</a:t>
            </a:r>
            <a:br>
              <a:rPr lang="en-US" sz="2000" dirty="0" smtClean="0"/>
            </a:br>
            <a:endParaRPr lang="en-US" sz="2000" dirty="0" smtClean="0"/>
          </a:p>
          <a:p>
            <a:r>
              <a:rPr lang="en-US" sz="2000" dirty="0" smtClean="0"/>
              <a:t>Existing systems remain as they are</a:t>
            </a:r>
            <a:br>
              <a:rPr lang="en-US" sz="2000" dirty="0" smtClean="0"/>
            </a:br>
            <a:endParaRPr lang="en-US" sz="2000" dirty="0" smtClean="0"/>
          </a:p>
          <a:p>
            <a:r>
              <a:rPr lang="en-US" sz="2000" dirty="0" smtClean="0"/>
              <a:t>Goal is to augment existing systems, not replace</a:t>
            </a:r>
            <a:endParaRPr lang="en-US" sz="2000" dirty="0"/>
          </a:p>
        </p:txBody>
      </p:sp>
      <p:sp>
        <p:nvSpPr>
          <p:cNvPr id="4" name="Slide Number Placeholder 3"/>
          <p:cNvSpPr>
            <a:spLocks noGrp="1"/>
          </p:cNvSpPr>
          <p:nvPr>
            <p:ph type="sldNum" sz="quarter" idx="12"/>
          </p:nvPr>
        </p:nvSpPr>
        <p:spPr/>
        <p:txBody>
          <a:bodyPr/>
          <a:lstStyle/>
          <a:p>
            <a:fld id="{191E8F6F-FD5B-44EF-A2C3-7BC7FCB5197C}" type="slidenum">
              <a:rPr lang="en-US" smtClean="0"/>
              <a:pPr/>
              <a:t>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5" name="Content Placeholder 4" descr="Step 1.jpg"/>
          <p:cNvPicPr>
            <a:picLocks noGrp="1" noChangeAspect="1"/>
          </p:cNvPicPr>
          <p:nvPr>
            <p:ph idx="1"/>
          </p:nvPr>
        </p:nvPicPr>
        <p:blipFill>
          <a:blip r:embed="rId2" cstate="print"/>
          <a:stretch>
            <a:fillRect/>
          </a:stretch>
        </p:blipFill>
        <p:spPr>
          <a:xfrm>
            <a:off x="1066800" y="2209800"/>
            <a:ext cx="7001659" cy="4324350"/>
          </a:xfrm>
          <a:ln>
            <a:noFill/>
          </a:ln>
        </p:spPr>
      </p:pic>
      <p:sp>
        <p:nvSpPr>
          <p:cNvPr id="4" name="Slide Number Placeholder 3"/>
          <p:cNvSpPr>
            <a:spLocks noGrp="1"/>
          </p:cNvSpPr>
          <p:nvPr>
            <p:ph type="sldNum" sz="quarter" idx="12"/>
          </p:nvPr>
        </p:nvSpPr>
        <p:spPr/>
        <p:txBody>
          <a:bodyPr/>
          <a:lstStyle/>
          <a:p>
            <a:fld id="{191E8F6F-FD5B-44EF-A2C3-7BC7FCB5197C}" type="slidenum">
              <a:rPr lang="en-US" smtClean="0"/>
              <a:pPr/>
              <a:t>8</a:t>
            </a:fld>
            <a:endParaRPr lang="en-US"/>
          </a:p>
        </p:txBody>
      </p:sp>
      <p:pic>
        <p:nvPicPr>
          <p:cNvPr id="6" name="Picture 5" descr="Step 2.png"/>
          <p:cNvPicPr>
            <a:picLocks noChangeAspect="1"/>
          </p:cNvPicPr>
          <p:nvPr/>
        </p:nvPicPr>
        <p:blipFill>
          <a:blip r:embed="rId3" cstate="print"/>
          <a:srcRect l="22754" t="64912" r="36071"/>
          <a:stretch>
            <a:fillRect/>
          </a:stretch>
        </p:blipFill>
        <p:spPr>
          <a:xfrm>
            <a:off x="2667000" y="5029200"/>
            <a:ext cx="2895600" cy="1524001"/>
          </a:xfrm>
          <a:prstGeom prst="rect">
            <a:avLst/>
          </a:prstGeom>
        </p:spPr>
      </p:pic>
      <p:pic>
        <p:nvPicPr>
          <p:cNvPr id="7" name="Picture 6" descr="Step 3.png"/>
          <p:cNvPicPr>
            <a:picLocks noChangeAspect="1"/>
          </p:cNvPicPr>
          <p:nvPr/>
        </p:nvPicPr>
        <p:blipFill>
          <a:blip r:embed="rId4" cstate="print"/>
          <a:srcRect l="50926" b="45614"/>
          <a:stretch>
            <a:fillRect/>
          </a:stretch>
        </p:blipFill>
        <p:spPr>
          <a:xfrm>
            <a:off x="4648200" y="2209801"/>
            <a:ext cx="3451102" cy="2362199"/>
          </a:xfrm>
          <a:prstGeom prst="rect">
            <a:avLst/>
          </a:prstGeom>
        </p:spPr>
      </p:pic>
      <p:pic>
        <p:nvPicPr>
          <p:cNvPr id="8" name="Picture 7" descr="Step 4.png"/>
          <p:cNvPicPr>
            <a:picLocks noChangeAspect="1"/>
          </p:cNvPicPr>
          <p:nvPr/>
        </p:nvPicPr>
        <p:blipFill>
          <a:blip r:embed="rId5" cstate="print"/>
          <a:srcRect l="39008" t="19298" b="19298"/>
          <a:stretch>
            <a:fillRect/>
          </a:stretch>
        </p:blipFill>
        <p:spPr>
          <a:xfrm>
            <a:off x="3810000" y="3048000"/>
            <a:ext cx="4289302" cy="2667000"/>
          </a:xfrm>
          <a:prstGeom prst="rect">
            <a:avLst/>
          </a:prstGeom>
        </p:spPr>
      </p:pic>
      <p:pic>
        <p:nvPicPr>
          <p:cNvPr id="9" name="Picture 8" descr="Step 5.png"/>
          <p:cNvPicPr>
            <a:picLocks noChangeAspect="1"/>
          </p:cNvPicPr>
          <p:nvPr/>
        </p:nvPicPr>
        <p:blipFill>
          <a:blip r:embed="rId6" cstate="print"/>
          <a:srcRect l="43342" t="49122"/>
          <a:stretch>
            <a:fillRect/>
          </a:stretch>
        </p:blipFill>
        <p:spPr>
          <a:xfrm>
            <a:off x="4114800" y="4343400"/>
            <a:ext cx="3984502" cy="2209801"/>
          </a:xfrm>
          <a:prstGeom prst="rect">
            <a:avLst/>
          </a:prstGeom>
        </p:spPr>
      </p:pic>
      <p:sp>
        <p:nvSpPr>
          <p:cNvPr id="3" name="TextBox 2"/>
          <p:cNvSpPr txBox="1"/>
          <p:nvPr/>
        </p:nvSpPr>
        <p:spPr>
          <a:xfrm>
            <a:off x="3773978" y="720923"/>
            <a:ext cx="4464684" cy="307777"/>
          </a:xfrm>
          <a:prstGeom prst="rect">
            <a:avLst/>
          </a:prstGeom>
          <a:noFill/>
        </p:spPr>
        <p:txBody>
          <a:bodyPr wrap="none" rtlCol="0">
            <a:spAutoFit/>
          </a:bodyPr>
          <a:lstStyle/>
          <a:p>
            <a:pPr lvl="0"/>
            <a:r>
              <a:rPr lang="en-US" sz="1400" b="1" dirty="0" smtClean="0">
                <a:solidFill>
                  <a:srgbClr val="FFC000"/>
                </a:solidFill>
              </a:rPr>
              <a:t>(</a:t>
            </a:r>
            <a:r>
              <a:rPr lang="en-US" sz="1200" b="1" dirty="0" smtClean="0">
                <a:solidFill>
                  <a:srgbClr val="FF0000"/>
                </a:solidFill>
              </a:rPr>
              <a:t>1</a:t>
            </a:r>
            <a:r>
              <a:rPr lang="en-US" sz="1400" b="1" dirty="0" smtClean="0">
                <a:solidFill>
                  <a:srgbClr val="FFC000"/>
                </a:solidFill>
              </a:rPr>
              <a:t>)</a:t>
            </a:r>
            <a:r>
              <a:rPr lang="en-US" sz="1200" b="1" dirty="0" smtClean="0"/>
              <a:t> </a:t>
            </a:r>
            <a:r>
              <a:rPr lang="en-US" sz="1100" b="1" dirty="0" smtClean="0"/>
              <a:t>Application</a:t>
            </a:r>
            <a:r>
              <a:rPr lang="en-US" sz="1200" b="1" dirty="0" smtClean="0"/>
              <a:t> </a:t>
            </a:r>
            <a:r>
              <a:rPr lang="en-US" sz="1200" b="1" dirty="0"/>
              <a:t>Frontend: </a:t>
            </a:r>
            <a:r>
              <a:rPr lang="en-US" sz="1200" dirty="0"/>
              <a:t>Amazon EC2 Instance (</a:t>
            </a:r>
            <a:r>
              <a:rPr lang="en-US" sz="1200" i="1" dirty="0"/>
              <a:t>CentOS 7</a:t>
            </a:r>
            <a:r>
              <a:rPr lang="en-US" sz="1200" dirty="0" smtClean="0"/>
              <a:t>)</a:t>
            </a:r>
            <a:endParaRPr lang="en-US" sz="1200" dirty="0"/>
          </a:p>
        </p:txBody>
      </p:sp>
      <p:sp>
        <p:nvSpPr>
          <p:cNvPr id="10" name="TextBox 9"/>
          <p:cNvSpPr txBox="1"/>
          <p:nvPr/>
        </p:nvSpPr>
        <p:spPr>
          <a:xfrm>
            <a:off x="3773978" y="976609"/>
            <a:ext cx="3600666" cy="307777"/>
          </a:xfrm>
          <a:prstGeom prst="rect">
            <a:avLst/>
          </a:prstGeom>
          <a:noFill/>
        </p:spPr>
        <p:txBody>
          <a:bodyPr wrap="none" rtlCol="0">
            <a:spAutoFit/>
          </a:bodyPr>
          <a:lstStyle/>
          <a:p>
            <a:pPr lvl="0"/>
            <a:r>
              <a:rPr lang="en-US" sz="1400" b="1" dirty="0" smtClean="0">
                <a:solidFill>
                  <a:srgbClr val="FFC000"/>
                </a:solidFill>
              </a:rPr>
              <a:t>(</a:t>
            </a:r>
            <a:r>
              <a:rPr lang="en-US" sz="1200" b="1" dirty="0" smtClean="0">
                <a:solidFill>
                  <a:srgbClr val="FF0000"/>
                </a:solidFill>
              </a:rPr>
              <a:t>2</a:t>
            </a:r>
            <a:r>
              <a:rPr lang="en-US" sz="1400" b="1" dirty="0" smtClean="0">
                <a:solidFill>
                  <a:srgbClr val="FFC000"/>
                </a:solidFill>
              </a:rPr>
              <a:t>)</a:t>
            </a:r>
            <a:r>
              <a:rPr lang="en-US" sz="1200" b="1" dirty="0" smtClean="0"/>
              <a:t> </a:t>
            </a:r>
            <a:r>
              <a:rPr lang="en-US" sz="1100" b="1" dirty="0"/>
              <a:t>Backend Database: </a:t>
            </a:r>
            <a:r>
              <a:rPr lang="en-US" sz="1100" dirty="0"/>
              <a:t>Amazon RDS (</a:t>
            </a:r>
            <a:r>
              <a:rPr lang="en-US" sz="1100" i="1" dirty="0"/>
              <a:t>PostgreSQL</a:t>
            </a:r>
            <a:r>
              <a:rPr lang="en-US" sz="1100" dirty="0"/>
              <a:t>)</a:t>
            </a:r>
            <a:endParaRPr lang="en-US" sz="1200" dirty="0"/>
          </a:p>
        </p:txBody>
      </p:sp>
      <p:sp>
        <p:nvSpPr>
          <p:cNvPr id="11" name="TextBox 10"/>
          <p:cNvSpPr txBox="1"/>
          <p:nvPr/>
        </p:nvSpPr>
        <p:spPr>
          <a:xfrm>
            <a:off x="3773978" y="1243063"/>
            <a:ext cx="2478564" cy="307777"/>
          </a:xfrm>
          <a:prstGeom prst="rect">
            <a:avLst/>
          </a:prstGeom>
          <a:noFill/>
        </p:spPr>
        <p:txBody>
          <a:bodyPr wrap="none" rtlCol="0">
            <a:spAutoFit/>
          </a:bodyPr>
          <a:lstStyle/>
          <a:p>
            <a:pPr lvl="0"/>
            <a:r>
              <a:rPr lang="en-US" sz="1400" b="1" dirty="0" smtClean="0">
                <a:solidFill>
                  <a:srgbClr val="FFC000"/>
                </a:solidFill>
              </a:rPr>
              <a:t>(</a:t>
            </a:r>
            <a:r>
              <a:rPr lang="en-US" sz="1200" b="1" dirty="0" smtClean="0">
                <a:solidFill>
                  <a:srgbClr val="FF0000"/>
                </a:solidFill>
              </a:rPr>
              <a:t>3</a:t>
            </a:r>
            <a:r>
              <a:rPr lang="en-US" sz="1400" b="1" dirty="0" smtClean="0">
                <a:solidFill>
                  <a:srgbClr val="FFC000"/>
                </a:solidFill>
              </a:rPr>
              <a:t>)</a:t>
            </a:r>
            <a:r>
              <a:rPr lang="en-US" sz="1200" b="1" dirty="0" smtClean="0"/>
              <a:t> </a:t>
            </a:r>
            <a:r>
              <a:rPr lang="en-US" sz="1100" b="1" dirty="0"/>
              <a:t>GIS Service:</a:t>
            </a:r>
            <a:r>
              <a:rPr lang="en-US" sz="1100" dirty="0"/>
              <a:t> Google </a:t>
            </a:r>
            <a:r>
              <a:rPr lang="en-US" sz="1100" dirty="0" smtClean="0"/>
              <a:t>Maps API</a:t>
            </a:r>
            <a:endParaRPr lang="en-US" sz="1200" dirty="0"/>
          </a:p>
        </p:txBody>
      </p:sp>
      <p:sp>
        <p:nvSpPr>
          <p:cNvPr id="12" name="TextBox 11"/>
          <p:cNvSpPr txBox="1"/>
          <p:nvPr/>
        </p:nvSpPr>
        <p:spPr>
          <a:xfrm>
            <a:off x="3773978" y="1522511"/>
            <a:ext cx="3239990" cy="307777"/>
          </a:xfrm>
          <a:prstGeom prst="rect">
            <a:avLst/>
          </a:prstGeom>
          <a:noFill/>
        </p:spPr>
        <p:txBody>
          <a:bodyPr wrap="none" rtlCol="0">
            <a:spAutoFit/>
          </a:bodyPr>
          <a:lstStyle/>
          <a:p>
            <a:pPr lvl="0"/>
            <a:r>
              <a:rPr lang="en-US" sz="1400" b="1" dirty="0" smtClean="0">
                <a:solidFill>
                  <a:srgbClr val="FFC000"/>
                </a:solidFill>
              </a:rPr>
              <a:t>(</a:t>
            </a:r>
            <a:r>
              <a:rPr lang="en-US" sz="1200" b="1" dirty="0" smtClean="0">
                <a:solidFill>
                  <a:srgbClr val="FF0000"/>
                </a:solidFill>
              </a:rPr>
              <a:t>4</a:t>
            </a:r>
            <a:r>
              <a:rPr lang="en-US" sz="1400" b="1" dirty="0" smtClean="0">
                <a:solidFill>
                  <a:srgbClr val="FFC000"/>
                </a:solidFill>
              </a:rPr>
              <a:t>)</a:t>
            </a:r>
            <a:r>
              <a:rPr lang="en-US" sz="1200" b="1" dirty="0" smtClean="0"/>
              <a:t> </a:t>
            </a:r>
            <a:r>
              <a:rPr lang="en-US" sz="1100" b="1" dirty="0"/>
              <a:t>Booking Interface Engine:</a:t>
            </a:r>
            <a:r>
              <a:rPr lang="en-US" sz="1100" dirty="0"/>
              <a:t> Cabforce API</a:t>
            </a:r>
            <a:endParaRPr lang="en-US" sz="1200" dirty="0"/>
          </a:p>
        </p:txBody>
      </p:sp>
      <p:sp>
        <p:nvSpPr>
          <p:cNvPr id="13" name="TextBox 12"/>
          <p:cNvSpPr txBox="1"/>
          <p:nvPr/>
        </p:nvSpPr>
        <p:spPr>
          <a:xfrm>
            <a:off x="3773978" y="1816051"/>
            <a:ext cx="3108543" cy="307777"/>
          </a:xfrm>
          <a:prstGeom prst="rect">
            <a:avLst/>
          </a:prstGeom>
          <a:noFill/>
        </p:spPr>
        <p:txBody>
          <a:bodyPr wrap="none" rtlCol="0">
            <a:spAutoFit/>
          </a:bodyPr>
          <a:lstStyle/>
          <a:p>
            <a:pPr lvl="0"/>
            <a:r>
              <a:rPr lang="en-US" sz="1400" b="1" dirty="0" smtClean="0">
                <a:solidFill>
                  <a:srgbClr val="FFC000"/>
                </a:solidFill>
              </a:rPr>
              <a:t>(</a:t>
            </a:r>
            <a:r>
              <a:rPr lang="en-US" sz="1200" b="1" dirty="0" smtClean="0">
                <a:solidFill>
                  <a:srgbClr val="FF0000"/>
                </a:solidFill>
              </a:rPr>
              <a:t>5</a:t>
            </a:r>
            <a:r>
              <a:rPr lang="en-US" sz="1400" b="1" dirty="0" smtClean="0">
                <a:solidFill>
                  <a:srgbClr val="FFC000"/>
                </a:solidFill>
              </a:rPr>
              <a:t>)</a:t>
            </a:r>
            <a:r>
              <a:rPr lang="en-US" sz="1200" b="1" dirty="0" smtClean="0"/>
              <a:t> </a:t>
            </a:r>
            <a:r>
              <a:rPr lang="en-US" sz="1100" b="1" dirty="0"/>
              <a:t>Reporting Platform:</a:t>
            </a:r>
            <a:r>
              <a:rPr lang="en-US" sz="1100" dirty="0"/>
              <a:t> </a:t>
            </a:r>
            <a:r>
              <a:rPr lang="en-US" sz="1100" dirty="0" err="1"/>
              <a:t>iDashboard</a:t>
            </a:r>
            <a:r>
              <a:rPr lang="en-US" sz="1100" dirty="0"/>
              <a:t> Cloud</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2" presetClass="entr" presetSubtype="2"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7"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900" decel="100000" fill="hold"/>
                                        <p:tgtEl>
                                          <p:spTgt spid="7"/>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9"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1000" fill="hold"/>
                                        <p:tgtEl>
                                          <p:spTgt spid="8"/>
                                        </p:tgtEl>
                                        <p:attrNameLst>
                                          <p:attrName>ppt_x</p:attrName>
                                        </p:attrNameLst>
                                      </p:cBhvr>
                                      <p:tavLst>
                                        <p:tav tm="0">
                                          <p:val>
                                            <p:strVal val="#ppt_x-.2"/>
                                          </p:val>
                                        </p:tav>
                                        <p:tav tm="100000">
                                          <p:val>
                                            <p:strVal val="#ppt_x"/>
                                          </p:val>
                                        </p:tav>
                                      </p:tavLst>
                                    </p:anim>
                                    <p:anim calcmode="lin" valueType="num">
                                      <p:cBhvr>
                                        <p:cTn id="40"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41" dur="1000"/>
                                        <p:tgtEl>
                                          <p:spTgt spid="8"/>
                                        </p:tgtEl>
                                      </p:cBhvr>
                                    </p:animEffect>
                                  </p:childTnLst>
                                </p:cTn>
                              </p:par>
                              <p:par>
                                <p:cTn id="42" presetID="2" presetClass="entr" presetSubtype="2"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1+#ppt_w/2"/>
                                          </p:val>
                                        </p:tav>
                                        <p:tav tm="100000">
                                          <p:val>
                                            <p:strVal val="#ppt_x"/>
                                          </p:val>
                                        </p:tav>
                                      </p:tavLst>
                                    </p:anim>
                                    <p:anim calcmode="lin" valueType="num">
                                      <p:cBhvr additive="base">
                                        <p:cTn id="4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7"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1000"/>
                                        <p:tgtEl>
                                          <p:spTgt spid="9"/>
                                        </p:tgtEl>
                                      </p:cBhvr>
                                    </p:animEffect>
                                    <p:anim calcmode="lin" valueType="num">
                                      <p:cBhvr>
                                        <p:cTn id="51" dur="1000" fill="hold"/>
                                        <p:tgtEl>
                                          <p:spTgt spid="9"/>
                                        </p:tgtEl>
                                        <p:attrNameLst>
                                          <p:attrName>ppt_x</p:attrName>
                                        </p:attrNameLst>
                                      </p:cBhvr>
                                      <p:tavLst>
                                        <p:tav tm="0">
                                          <p:val>
                                            <p:strVal val="#ppt_x"/>
                                          </p:val>
                                        </p:tav>
                                        <p:tav tm="100000">
                                          <p:val>
                                            <p:strVal val="#ppt_x"/>
                                          </p:val>
                                        </p:tav>
                                      </p:tavLst>
                                    </p:anim>
                                    <p:anim calcmode="lin" valueType="num">
                                      <p:cBhvr>
                                        <p:cTn id="52" dur="1000" fill="hold"/>
                                        <p:tgtEl>
                                          <p:spTgt spid="9"/>
                                        </p:tgtEl>
                                        <p:attrNameLst>
                                          <p:attrName>ppt_y</p:attrName>
                                        </p:attrNameLst>
                                      </p:cBhvr>
                                      <p:tavLst>
                                        <p:tav tm="0">
                                          <p:val>
                                            <p:strVal val="#ppt_y-.1"/>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1+#ppt_w/2"/>
                                          </p:val>
                                        </p:tav>
                                        <p:tav tm="100000">
                                          <p:val>
                                            <p:strVal val="#ppt_x"/>
                                          </p:val>
                                        </p:tav>
                                      </p:tavLst>
                                    </p:anim>
                                    <p:anim calcmode="lin" valueType="num">
                                      <p:cBhvr additive="base">
                                        <p:cTn id="5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Metrics</a:t>
            </a:r>
            <a:endParaRPr lang="en-US" dirty="0"/>
          </a:p>
        </p:txBody>
      </p:sp>
      <p:sp>
        <p:nvSpPr>
          <p:cNvPr id="4" name="Slide Number Placeholder 3"/>
          <p:cNvSpPr>
            <a:spLocks noGrp="1"/>
          </p:cNvSpPr>
          <p:nvPr>
            <p:ph type="sldNum" sz="quarter" idx="12"/>
          </p:nvPr>
        </p:nvSpPr>
        <p:spPr/>
        <p:txBody>
          <a:bodyPr/>
          <a:lstStyle/>
          <a:p>
            <a:fld id="{191E8F6F-FD5B-44EF-A2C3-7BC7FCB5197C}" type="slidenum">
              <a:rPr lang="en-US" smtClean="0"/>
              <a:pPr/>
              <a:t>9</a:t>
            </a:fld>
            <a:endParaRPr lang="en-US"/>
          </a:p>
        </p:txBody>
      </p:sp>
      <p:sp>
        <p:nvSpPr>
          <p:cNvPr id="79" name="AutoShape 72"/>
          <p:cNvSpPr>
            <a:spLocks noChangeAspect="1" noChangeArrowheads="1" noTextEdit="1"/>
          </p:cNvSpPr>
          <p:nvPr/>
        </p:nvSpPr>
        <p:spPr bwMode="auto">
          <a:xfrm>
            <a:off x="457200" y="2209800"/>
            <a:ext cx="8267700" cy="4138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Line 98"/>
          <p:cNvSpPr>
            <a:spLocks noChangeShapeType="1"/>
          </p:cNvSpPr>
          <p:nvPr/>
        </p:nvSpPr>
        <p:spPr bwMode="auto">
          <a:xfrm>
            <a:off x="3286125" y="2227263"/>
            <a:ext cx="0" cy="4103688"/>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99"/>
          <p:cNvSpPr>
            <a:spLocks noChangeShapeType="1"/>
          </p:cNvSpPr>
          <p:nvPr/>
        </p:nvSpPr>
        <p:spPr bwMode="auto">
          <a:xfrm>
            <a:off x="4429125" y="2227263"/>
            <a:ext cx="0" cy="4103688"/>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107"/>
          <p:cNvSpPr>
            <a:spLocks noChangeShapeType="1"/>
          </p:cNvSpPr>
          <p:nvPr/>
        </p:nvSpPr>
        <p:spPr bwMode="auto">
          <a:xfrm>
            <a:off x="463550" y="2227263"/>
            <a:ext cx="0" cy="4103688"/>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108"/>
          <p:cNvSpPr>
            <a:spLocks noChangeShapeType="1"/>
          </p:cNvSpPr>
          <p:nvPr/>
        </p:nvSpPr>
        <p:spPr bwMode="auto">
          <a:xfrm>
            <a:off x="8699500" y="2227263"/>
            <a:ext cx="0" cy="4103688"/>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 name="Group 145"/>
          <p:cNvGrpSpPr/>
          <p:nvPr/>
        </p:nvGrpSpPr>
        <p:grpSpPr>
          <a:xfrm>
            <a:off x="457200" y="2233613"/>
            <a:ext cx="8248650" cy="379412"/>
            <a:chOff x="457200" y="2233613"/>
            <a:chExt cx="8248650" cy="379412"/>
          </a:xfrm>
        </p:grpSpPr>
        <p:sp>
          <p:nvSpPr>
            <p:cNvPr id="80" name="Rectangle 74"/>
            <p:cNvSpPr>
              <a:spLocks noChangeArrowheads="1"/>
            </p:cNvSpPr>
            <p:nvPr/>
          </p:nvSpPr>
          <p:spPr bwMode="auto">
            <a:xfrm>
              <a:off x="463550" y="2233613"/>
              <a:ext cx="2822575" cy="369888"/>
            </a:xfrm>
            <a:prstGeom prst="rect">
              <a:avLst/>
            </a:prstGeom>
            <a:solidFill>
              <a:srgbClr val="53548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5"/>
            <p:cNvSpPr>
              <a:spLocks noChangeArrowheads="1"/>
            </p:cNvSpPr>
            <p:nvPr/>
          </p:nvSpPr>
          <p:spPr bwMode="auto">
            <a:xfrm>
              <a:off x="3286125" y="2233613"/>
              <a:ext cx="1143000" cy="369888"/>
            </a:xfrm>
            <a:prstGeom prst="rect">
              <a:avLst/>
            </a:prstGeom>
            <a:solidFill>
              <a:srgbClr val="53548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6"/>
            <p:cNvSpPr>
              <a:spLocks noChangeArrowheads="1"/>
            </p:cNvSpPr>
            <p:nvPr/>
          </p:nvSpPr>
          <p:spPr bwMode="auto">
            <a:xfrm>
              <a:off x="4429125" y="2233613"/>
              <a:ext cx="4270375" cy="369888"/>
            </a:xfrm>
            <a:prstGeom prst="rect">
              <a:avLst/>
            </a:prstGeom>
            <a:solidFill>
              <a:srgbClr val="53548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Line 100"/>
            <p:cNvSpPr>
              <a:spLocks noChangeShapeType="1"/>
            </p:cNvSpPr>
            <p:nvPr/>
          </p:nvSpPr>
          <p:spPr bwMode="auto">
            <a:xfrm>
              <a:off x="457200" y="2603500"/>
              <a:ext cx="8248650" cy="0"/>
            </a:xfrm>
            <a:prstGeom prst="line">
              <a:avLst/>
            </a:prstGeom>
            <a:noFill/>
            <a:ln w="381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109"/>
            <p:cNvSpPr>
              <a:spLocks noChangeShapeType="1"/>
            </p:cNvSpPr>
            <p:nvPr/>
          </p:nvSpPr>
          <p:spPr bwMode="auto">
            <a:xfrm>
              <a:off x="457200" y="2233613"/>
              <a:ext cx="8248650" cy="0"/>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1"/>
            <p:cNvSpPr>
              <a:spLocks noChangeArrowheads="1"/>
            </p:cNvSpPr>
            <p:nvPr/>
          </p:nvSpPr>
          <p:spPr bwMode="auto">
            <a:xfrm>
              <a:off x="555625" y="2273300"/>
              <a:ext cx="74930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rgbClr val="FFFFFF"/>
                  </a:solidFill>
                  <a:effectLst/>
                  <a:latin typeface="Calibri" panose="020F0502020204030204" pitchFamily="34" charset="0"/>
                </a:rPr>
                <a:t>Metric</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8" name="Rectangle 112"/>
            <p:cNvSpPr>
              <a:spLocks noChangeArrowheads="1"/>
            </p:cNvSpPr>
            <p:nvPr/>
          </p:nvSpPr>
          <p:spPr bwMode="auto">
            <a:xfrm>
              <a:off x="3378200" y="2273300"/>
              <a:ext cx="66357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rgbClr val="FFFFFF"/>
                  </a:solidFill>
                  <a:effectLst/>
                  <a:latin typeface="Calibri" panose="020F0502020204030204" pitchFamily="34" charset="0"/>
                </a:rPr>
                <a:t>Value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9" name="Rectangle 113"/>
            <p:cNvSpPr>
              <a:spLocks noChangeArrowheads="1"/>
            </p:cNvSpPr>
            <p:nvPr/>
          </p:nvSpPr>
          <p:spPr bwMode="auto">
            <a:xfrm>
              <a:off x="4521200" y="2273300"/>
              <a:ext cx="126206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rgbClr val="FFFFFF"/>
                  </a:solidFill>
                  <a:effectLst/>
                  <a:latin typeface="Calibri" panose="020F0502020204030204" pitchFamily="34" charset="0"/>
                </a:rPr>
                <a:t>Justification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grpSp>
        <p:nvGrpSpPr>
          <p:cNvPr id="5" name="Group 154"/>
          <p:cNvGrpSpPr/>
          <p:nvPr/>
        </p:nvGrpSpPr>
        <p:grpSpPr>
          <a:xfrm>
            <a:off x="457200" y="2603500"/>
            <a:ext cx="8248650" cy="657226"/>
            <a:chOff x="457200" y="2603500"/>
            <a:chExt cx="8248650" cy="657226"/>
          </a:xfrm>
        </p:grpSpPr>
        <p:grpSp>
          <p:nvGrpSpPr>
            <p:cNvPr id="6" name="Group 146"/>
            <p:cNvGrpSpPr/>
            <p:nvPr/>
          </p:nvGrpSpPr>
          <p:grpSpPr>
            <a:xfrm>
              <a:off x="457200" y="2603500"/>
              <a:ext cx="8248650" cy="639763"/>
              <a:chOff x="457200" y="2603500"/>
              <a:chExt cx="8248650" cy="639763"/>
            </a:xfrm>
          </p:grpSpPr>
          <p:sp>
            <p:nvSpPr>
              <p:cNvPr id="83" name="Rectangle 77"/>
              <p:cNvSpPr>
                <a:spLocks noChangeArrowheads="1"/>
              </p:cNvSpPr>
              <p:nvPr/>
            </p:nvSpPr>
            <p:spPr bwMode="auto">
              <a:xfrm>
                <a:off x="463550" y="2603500"/>
                <a:ext cx="2822575" cy="639763"/>
              </a:xfrm>
              <a:prstGeom prst="rect">
                <a:avLst/>
              </a:prstGeom>
              <a:solidFill>
                <a:srgbClr val="D1D1D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8"/>
              <p:cNvSpPr>
                <a:spLocks noChangeArrowheads="1"/>
              </p:cNvSpPr>
              <p:nvPr/>
            </p:nvSpPr>
            <p:spPr bwMode="auto">
              <a:xfrm>
                <a:off x="3286125" y="2603500"/>
                <a:ext cx="1143000" cy="639763"/>
              </a:xfrm>
              <a:prstGeom prst="rect">
                <a:avLst/>
              </a:prstGeom>
              <a:solidFill>
                <a:srgbClr val="D1D1D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79"/>
              <p:cNvSpPr>
                <a:spLocks noChangeArrowheads="1"/>
              </p:cNvSpPr>
              <p:nvPr/>
            </p:nvSpPr>
            <p:spPr bwMode="auto">
              <a:xfrm>
                <a:off x="4429125" y="2603500"/>
                <a:ext cx="4270375" cy="639763"/>
              </a:xfrm>
              <a:prstGeom prst="rect">
                <a:avLst/>
              </a:prstGeom>
              <a:solidFill>
                <a:srgbClr val="D1D1D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Line 101"/>
              <p:cNvSpPr>
                <a:spLocks noChangeShapeType="1"/>
              </p:cNvSpPr>
              <p:nvPr/>
            </p:nvSpPr>
            <p:spPr bwMode="auto">
              <a:xfrm>
                <a:off x="457200" y="3243263"/>
                <a:ext cx="8248650" cy="0"/>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14"/>
              <p:cNvSpPr>
                <a:spLocks noChangeArrowheads="1"/>
              </p:cNvSpPr>
              <p:nvPr/>
            </p:nvSpPr>
            <p:spPr bwMode="auto">
              <a:xfrm>
                <a:off x="533400" y="2673350"/>
                <a:ext cx="2043113"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rgbClr val="000000"/>
                    </a:solidFill>
                    <a:effectLst/>
                    <a:latin typeface="Calibri" panose="020F0502020204030204" pitchFamily="34" charset="0"/>
                  </a:rPr>
                  <a:t>Number of Rider Accounts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1" name="Rectangle 115"/>
              <p:cNvSpPr>
                <a:spLocks noChangeArrowheads="1"/>
              </p:cNvSpPr>
              <p:nvPr/>
            </p:nvSpPr>
            <p:spPr bwMode="auto">
              <a:xfrm>
                <a:off x="3354388" y="2673350"/>
                <a:ext cx="681038"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Calibri" panose="020F0502020204030204" pitchFamily="34" charset="0"/>
                  </a:rPr>
                  <a:t>300,000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2" name="Rectangle 116"/>
              <p:cNvSpPr>
                <a:spLocks noChangeArrowheads="1"/>
              </p:cNvSpPr>
              <p:nvPr/>
            </p:nvSpPr>
            <p:spPr bwMode="auto">
              <a:xfrm>
                <a:off x="4498975" y="2673350"/>
                <a:ext cx="4189413"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000000"/>
                    </a:solidFill>
                    <a:effectLst/>
                    <a:latin typeface="Calibri" panose="020F0502020204030204" pitchFamily="34" charset="0"/>
                  </a:rPr>
                  <a:t>Current number of individual dispatch app users today +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sp>
          <p:nvSpPr>
            <p:cNvPr id="123" name="Rectangle 117"/>
            <p:cNvSpPr>
              <a:spLocks noChangeArrowheads="1"/>
            </p:cNvSpPr>
            <p:nvPr/>
          </p:nvSpPr>
          <p:spPr bwMode="auto">
            <a:xfrm>
              <a:off x="4498975" y="2995613"/>
              <a:ext cx="400050"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rgbClr val="000000"/>
                  </a:solidFill>
                  <a:effectLst/>
                  <a:latin typeface="Calibri" panose="020F0502020204030204" pitchFamily="34" charset="0"/>
                </a:rPr>
                <a:t>15%</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grpSp>
        <p:nvGrpSpPr>
          <p:cNvPr id="7" name="Group 147"/>
          <p:cNvGrpSpPr/>
          <p:nvPr/>
        </p:nvGrpSpPr>
        <p:grpSpPr>
          <a:xfrm>
            <a:off x="457200" y="3243263"/>
            <a:ext cx="8248650" cy="371475"/>
            <a:chOff x="457200" y="3243263"/>
            <a:chExt cx="8248650" cy="371475"/>
          </a:xfrm>
        </p:grpSpPr>
        <p:sp>
          <p:nvSpPr>
            <p:cNvPr id="86" name="Rectangle 80"/>
            <p:cNvSpPr>
              <a:spLocks noChangeArrowheads="1"/>
            </p:cNvSpPr>
            <p:nvPr/>
          </p:nvSpPr>
          <p:spPr bwMode="auto">
            <a:xfrm>
              <a:off x="463550" y="3243263"/>
              <a:ext cx="2822575" cy="371475"/>
            </a:xfrm>
            <a:prstGeom prst="rect">
              <a:avLst/>
            </a:prstGeom>
            <a:solidFill>
              <a:srgbClr val="E9E9E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1"/>
            <p:cNvSpPr>
              <a:spLocks noChangeArrowheads="1"/>
            </p:cNvSpPr>
            <p:nvPr/>
          </p:nvSpPr>
          <p:spPr bwMode="auto">
            <a:xfrm>
              <a:off x="3286125" y="3243263"/>
              <a:ext cx="1143000" cy="371475"/>
            </a:xfrm>
            <a:prstGeom prst="rect">
              <a:avLst/>
            </a:prstGeom>
            <a:solidFill>
              <a:srgbClr val="E9E9E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82"/>
            <p:cNvSpPr>
              <a:spLocks noChangeArrowheads="1"/>
            </p:cNvSpPr>
            <p:nvPr/>
          </p:nvSpPr>
          <p:spPr bwMode="auto">
            <a:xfrm>
              <a:off x="4429125" y="3243263"/>
              <a:ext cx="4270375" cy="371475"/>
            </a:xfrm>
            <a:prstGeom prst="rect">
              <a:avLst/>
            </a:prstGeom>
            <a:solidFill>
              <a:srgbClr val="E9E9E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Line 102"/>
            <p:cNvSpPr>
              <a:spLocks noChangeShapeType="1"/>
            </p:cNvSpPr>
            <p:nvPr/>
          </p:nvSpPr>
          <p:spPr bwMode="auto">
            <a:xfrm>
              <a:off x="457200" y="3614738"/>
              <a:ext cx="8248650" cy="0"/>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8"/>
            <p:cNvSpPr>
              <a:spLocks noChangeArrowheads="1"/>
            </p:cNvSpPr>
            <p:nvPr/>
          </p:nvSpPr>
          <p:spPr bwMode="auto">
            <a:xfrm>
              <a:off x="533400" y="3313113"/>
              <a:ext cx="2109788"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000000"/>
                  </a:solidFill>
                  <a:effectLst/>
                  <a:latin typeface="Calibri" panose="020F0502020204030204" pitchFamily="34" charset="0"/>
                </a:rPr>
                <a:t>Number of Driver Accounts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5" name="Rectangle 119"/>
            <p:cNvSpPr>
              <a:spLocks noChangeArrowheads="1"/>
            </p:cNvSpPr>
            <p:nvPr/>
          </p:nvSpPr>
          <p:spPr bwMode="auto">
            <a:xfrm>
              <a:off x="3354388" y="3313113"/>
              <a:ext cx="498475"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Calibri" panose="020F0502020204030204" pitchFamily="34" charset="0"/>
                </a:rPr>
                <a:t>3,000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6" name="Rectangle 120"/>
            <p:cNvSpPr>
              <a:spLocks noChangeArrowheads="1"/>
            </p:cNvSpPr>
            <p:nvPr/>
          </p:nvSpPr>
          <p:spPr bwMode="auto">
            <a:xfrm>
              <a:off x="4498975" y="3313113"/>
              <a:ext cx="1955800"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000000"/>
                  </a:solidFill>
                  <a:effectLst/>
                  <a:latin typeface="Calibri" panose="020F0502020204030204" pitchFamily="34" charset="0"/>
                </a:rPr>
                <a:t>Boston Taxi Driver Census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grpSp>
        <p:nvGrpSpPr>
          <p:cNvPr id="8" name="Group 148"/>
          <p:cNvGrpSpPr/>
          <p:nvPr/>
        </p:nvGrpSpPr>
        <p:grpSpPr>
          <a:xfrm>
            <a:off x="457200" y="3614738"/>
            <a:ext cx="8248650" cy="369888"/>
            <a:chOff x="457200" y="3614738"/>
            <a:chExt cx="8248650" cy="369888"/>
          </a:xfrm>
        </p:grpSpPr>
        <p:sp>
          <p:nvSpPr>
            <p:cNvPr id="89" name="Rectangle 83"/>
            <p:cNvSpPr>
              <a:spLocks noChangeArrowheads="1"/>
            </p:cNvSpPr>
            <p:nvPr/>
          </p:nvSpPr>
          <p:spPr bwMode="auto">
            <a:xfrm>
              <a:off x="463550" y="3614738"/>
              <a:ext cx="2822575" cy="369888"/>
            </a:xfrm>
            <a:prstGeom prst="rect">
              <a:avLst/>
            </a:prstGeom>
            <a:solidFill>
              <a:srgbClr val="D1D1D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4"/>
            <p:cNvSpPr>
              <a:spLocks noChangeArrowheads="1"/>
            </p:cNvSpPr>
            <p:nvPr/>
          </p:nvSpPr>
          <p:spPr bwMode="auto">
            <a:xfrm>
              <a:off x="3286125" y="3614738"/>
              <a:ext cx="1143000" cy="369888"/>
            </a:xfrm>
            <a:prstGeom prst="rect">
              <a:avLst/>
            </a:prstGeom>
            <a:solidFill>
              <a:srgbClr val="D1D1D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85"/>
            <p:cNvSpPr>
              <a:spLocks noChangeArrowheads="1"/>
            </p:cNvSpPr>
            <p:nvPr/>
          </p:nvSpPr>
          <p:spPr bwMode="auto">
            <a:xfrm>
              <a:off x="4429125" y="3614738"/>
              <a:ext cx="4270375" cy="369888"/>
            </a:xfrm>
            <a:prstGeom prst="rect">
              <a:avLst/>
            </a:prstGeom>
            <a:solidFill>
              <a:srgbClr val="D1D1D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Line 103"/>
            <p:cNvSpPr>
              <a:spLocks noChangeShapeType="1"/>
            </p:cNvSpPr>
            <p:nvPr/>
          </p:nvSpPr>
          <p:spPr bwMode="auto">
            <a:xfrm>
              <a:off x="457200" y="3984625"/>
              <a:ext cx="8248650" cy="0"/>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1"/>
            <p:cNvSpPr>
              <a:spLocks noChangeArrowheads="1"/>
            </p:cNvSpPr>
            <p:nvPr/>
          </p:nvSpPr>
          <p:spPr bwMode="auto">
            <a:xfrm>
              <a:off x="533400" y="3686175"/>
              <a:ext cx="1798638"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rgbClr val="000000"/>
                  </a:solidFill>
                  <a:effectLst/>
                  <a:latin typeface="Calibri" panose="020F0502020204030204" pitchFamily="34" charset="0"/>
                </a:rPr>
                <a:t>Number of Medallions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8" name="Rectangle 122"/>
            <p:cNvSpPr>
              <a:spLocks noChangeArrowheads="1"/>
            </p:cNvSpPr>
            <p:nvPr/>
          </p:nvSpPr>
          <p:spPr bwMode="auto">
            <a:xfrm>
              <a:off x="3354388" y="3686175"/>
              <a:ext cx="498475"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Calibri" panose="020F0502020204030204" pitchFamily="34" charset="0"/>
                </a:rPr>
                <a:t>1,825</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9" name="Rectangle 123"/>
            <p:cNvSpPr>
              <a:spLocks noChangeArrowheads="1"/>
            </p:cNvSpPr>
            <p:nvPr/>
          </p:nvSpPr>
          <p:spPr bwMode="auto">
            <a:xfrm>
              <a:off x="4498975" y="3686175"/>
              <a:ext cx="1076325"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000000"/>
                  </a:solidFill>
                  <a:effectLst/>
                  <a:latin typeface="Calibri" panose="020F0502020204030204" pitchFamily="34" charset="0"/>
                </a:rPr>
                <a:t>Fixed number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grpSp>
        <p:nvGrpSpPr>
          <p:cNvPr id="9" name="Group 153"/>
          <p:cNvGrpSpPr/>
          <p:nvPr/>
        </p:nvGrpSpPr>
        <p:grpSpPr>
          <a:xfrm>
            <a:off x="457200" y="3984625"/>
            <a:ext cx="8248650" cy="671513"/>
            <a:chOff x="457200" y="3984625"/>
            <a:chExt cx="8248650" cy="671513"/>
          </a:xfrm>
        </p:grpSpPr>
        <p:sp>
          <p:nvSpPr>
            <p:cNvPr id="92" name="Rectangle 86"/>
            <p:cNvSpPr>
              <a:spLocks noChangeArrowheads="1"/>
            </p:cNvSpPr>
            <p:nvPr/>
          </p:nvSpPr>
          <p:spPr bwMode="auto">
            <a:xfrm>
              <a:off x="463550" y="3984625"/>
              <a:ext cx="2822575" cy="639763"/>
            </a:xfrm>
            <a:prstGeom prst="rect">
              <a:avLst/>
            </a:prstGeom>
            <a:solidFill>
              <a:srgbClr val="E9E9E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7"/>
            <p:cNvSpPr>
              <a:spLocks noChangeArrowheads="1"/>
            </p:cNvSpPr>
            <p:nvPr/>
          </p:nvSpPr>
          <p:spPr bwMode="auto">
            <a:xfrm>
              <a:off x="3286125" y="3984625"/>
              <a:ext cx="1143000" cy="639763"/>
            </a:xfrm>
            <a:prstGeom prst="rect">
              <a:avLst/>
            </a:prstGeom>
            <a:solidFill>
              <a:srgbClr val="E9E9E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8"/>
            <p:cNvSpPr>
              <a:spLocks noChangeArrowheads="1"/>
            </p:cNvSpPr>
            <p:nvPr/>
          </p:nvSpPr>
          <p:spPr bwMode="auto">
            <a:xfrm>
              <a:off x="4429125" y="3984625"/>
              <a:ext cx="4270375" cy="639763"/>
            </a:xfrm>
            <a:prstGeom prst="rect">
              <a:avLst/>
            </a:prstGeom>
            <a:solidFill>
              <a:srgbClr val="E9E9E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Line 104"/>
            <p:cNvSpPr>
              <a:spLocks noChangeShapeType="1"/>
            </p:cNvSpPr>
            <p:nvPr/>
          </p:nvSpPr>
          <p:spPr bwMode="auto">
            <a:xfrm>
              <a:off x="457200" y="4624388"/>
              <a:ext cx="8248650" cy="0"/>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4"/>
            <p:cNvSpPr>
              <a:spLocks noChangeArrowheads="1"/>
            </p:cNvSpPr>
            <p:nvPr/>
          </p:nvSpPr>
          <p:spPr bwMode="auto">
            <a:xfrm>
              <a:off x="533400" y="4056063"/>
              <a:ext cx="2620963"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rgbClr val="000000"/>
                  </a:solidFill>
                  <a:effectLst/>
                  <a:latin typeface="Calibri" panose="020F0502020204030204" pitchFamily="34" charset="0"/>
                </a:rPr>
                <a:t>Transactional Volume (Rides/Day)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1" name="Rectangle 125"/>
            <p:cNvSpPr>
              <a:spLocks noChangeArrowheads="1"/>
            </p:cNvSpPr>
            <p:nvPr/>
          </p:nvSpPr>
          <p:spPr bwMode="auto">
            <a:xfrm>
              <a:off x="3354388" y="4056063"/>
              <a:ext cx="590550"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Calibri" panose="020F0502020204030204" pitchFamily="34" charset="0"/>
                </a:rPr>
                <a:t>13,200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2" name="Rectangle 126"/>
            <p:cNvSpPr>
              <a:spLocks noChangeArrowheads="1"/>
            </p:cNvSpPr>
            <p:nvPr/>
          </p:nvSpPr>
          <p:spPr bwMode="auto">
            <a:xfrm>
              <a:off x="4498975" y="4056063"/>
              <a:ext cx="4019550"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rgbClr val="000000"/>
                  </a:solidFill>
                  <a:effectLst/>
                  <a:latin typeface="Calibri" panose="020F0502020204030204" pitchFamily="34" charset="0"/>
                </a:rPr>
                <a:t>33% of total 40,000 rides, assuming 1/3 flow through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3" name="Rectangle 127"/>
            <p:cNvSpPr>
              <a:spLocks noChangeArrowheads="1"/>
            </p:cNvSpPr>
            <p:nvPr/>
          </p:nvSpPr>
          <p:spPr bwMode="auto">
            <a:xfrm>
              <a:off x="4498975" y="4373563"/>
              <a:ext cx="625475" cy="28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rgbClr val="000000"/>
                  </a:solidFill>
                  <a:effectLst/>
                  <a:latin typeface="Calibri" panose="020F0502020204030204" pitchFamily="34" charset="0"/>
                </a:rPr>
                <a:t>Ütopia</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4" name="Rectangle 128"/>
            <p:cNvSpPr>
              <a:spLocks noChangeArrowheads="1"/>
            </p:cNvSpPr>
            <p:nvPr/>
          </p:nvSpPr>
          <p:spPr bwMode="auto">
            <a:xfrm>
              <a:off x="5026025" y="4373563"/>
              <a:ext cx="1582738" cy="28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rgbClr val="000000"/>
                  </a:solidFill>
                  <a:effectLst/>
                  <a:latin typeface="Calibri" panose="020F0502020204030204" pitchFamily="34" charset="0"/>
                </a:rPr>
                <a:t>when it is deployed</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grpSp>
        <p:nvGrpSpPr>
          <p:cNvPr id="10" name="Group 150"/>
          <p:cNvGrpSpPr/>
          <p:nvPr/>
        </p:nvGrpSpPr>
        <p:grpSpPr>
          <a:xfrm>
            <a:off x="457200" y="4624388"/>
            <a:ext cx="8250238" cy="974725"/>
            <a:chOff x="457200" y="4624388"/>
            <a:chExt cx="8250238" cy="974725"/>
          </a:xfrm>
        </p:grpSpPr>
        <p:sp>
          <p:nvSpPr>
            <p:cNvPr id="95" name="Rectangle 89"/>
            <p:cNvSpPr>
              <a:spLocks noChangeArrowheads="1"/>
            </p:cNvSpPr>
            <p:nvPr/>
          </p:nvSpPr>
          <p:spPr bwMode="auto">
            <a:xfrm>
              <a:off x="463550" y="4624388"/>
              <a:ext cx="2822575" cy="958850"/>
            </a:xfrm>
            <a:prstGeom prst="rect">
              <a:avLst/>
            </a:prstGeom>
            <a:solidFill>
              <a:srgbClr val="D1D1D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0"/>
            <p:cNvSpPr>
              <a:spLocks noChangeArrowheads="1"/>
            </p:cNvSpPr>
            <p:nvPr/>
          </p:nvSpPr>
          <p:spPr bwMode="auto">
            <a:xfrm>
              <a:off x="3286125" y="4624388"/>
              <a:ext cx="1143000" cy="958850"/>
            </a:xfrm>
            <a:prstGeom prst="rect">
              <a:avLst/>
            </a:prstGeom>
            <a:solidFill>
              <a:srgbClr val="D1D1D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91"/>
            <p:cNvSpPr>
              <a:spLocks noChangeArrowheads="1"/>
            </p:cNvSpPr>
            <p:nvPr/>
          </p:nvSpPr>
          <p:spPr bwMode="auto">
            <a:xfrm>
              <a:off x="4429125" y="4624388"/>
              <a:ext cx="4270375" cy="958850"/>
            </a:xfrm>
            <a:prstGeom prst="rect">
              <a:avLst/>
            </a:prstGeom>
            <a:solidFill>
              <a:srgbClr val="D1D1D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Line 105"/>
            <p:cNvSpPr>
              <a:spLocks noChangeShapeType="1"/>
            </p:cNvSpPr>
            <p:nvPr/>
          </p:nvSpPr>
          <p:spPr bwMode="auto">
            <a:xfrm>
              <a:off x="457200" y="5583238"/>
              <a:ext cx="8248650" cy="0"/>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29"/>
            <p:cNvSpPr>
              <a:spLocks noChangeArrowheads="1"/>
            </p:cNvSpPr>
            <p:nvPr/>
          </p:nvSpPr>
          <p:spPr bwMode="auto">
            <a:xfrm>
              <a:off x="533400" y="4695825"/>
              <a:ext cx="2220913"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rgbClr val="000000"/>
                  </a:solidFill>
                  <a:effectLst/>
                  <a:latin typeface="Calibri" panose="020F0502020204030204" pitchFamily="34" charset="0"/>
                </a:rPr>
                <a:t>Initial Data Volume Size (GB)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6" name="Rectangle 130"/>
            <p:cNvSpPr>
              <a:spLocks noChangeArrowheads="1"/>
            </p:cNvSpPr>
            <p:nvPr/>
          </p:nvSpPr>
          <p:spPr bwMode="auto">
            <a:xfrm>
              <a:off x="3354388" y="4695825"/>
              <a:ext cx="619125"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Calibri" panose="020F0502020204030204" pitchFamily="34" charset="0"/>
                </a:rPr>
                <a:t>3.24GB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7" name="Rectangle 131"/>
            <p:cNvSpPr>
              <a:spLocks noChangeArrowheads="1"/>
            </p:cNvSpPr>
            <p:nvPr/>
          </p:nvSpPr>
          <p:spPr bwMode="auto">
            <a:xfrm>
              <a:off x="4498975" y="4695825"/>
              <a:ext cx="4083050"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000000"/>
                  </a:solidFill>
                  <a:effectLst/>
                  <a:latin typeface="Calibri" panose="020F0502020204030204" pitchFamily="34" charset="0"/>
                </a:rPr>
                <a:t>303,020 initial rider / driver / admin account (4KB ea.),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8" name="Rectangle 132"/>
            <p:cNvSpPr>
              <a:spLocks noChangeArrowheads="1"/>
            </p:cNvSpPr>
            <p:nvPr/>
          </p:nvSpPr>
          <p:spPr bwMode="auto">
            <a:xfrm>
              <a:off x="4498975" y="5013325"/>
              <a:ext cx="3867150"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rgbClr val="000000"/>
                  </a:solidFill>
                  <a:effectLst/>
                  <a:latin typeface="Calibri" panose="020F0502020204030204" pitchFamily="34" charset="0"/>
                </a:rPr>
                <a:t>1,825 Medallion records (2KB ea.), approx. 80MB of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9" name="Rectangle 133"/>
            <p:cNvSpPr>
              <a:spLocks noChangeArrowheads="1"/>
            </p:cNvSpPr>
            <p:nvPr/>
          </p:nvSpPr>
          <p:spPr bwMode="auto">
            <a:xfrm>
              <a:off x="4498975" y="5335588"/>
              <a:ext cx="4208463"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000000"/>
                  </a:solidFill>
                  <a:effectLst/>
                  <a:latin typeface="Calibri" panose="020F0502020204030204" pitchFamily="34" charset="0"/>
                </a:rPr>
                <a:t>system tables and 2GB of record whitespace for trip data</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grpSp>
        <p:nvGrpSpPr>
          <p:cNvPr id="11" name="Group 151"/>
          <p:cNvGrpSpPr/>
          <p:nvPr/>
        </p:nvGrpSpPr>
        <p:grpSpPr>
          <a:xfrm>
            <a:off x="457200" y="5583238"/>
            <a:ext cx="8248650" cy="371475"/>
            <a:chOff x="457200" y="5583238"/>
            <a:chExt cx="8248650" cy="371475"/>
          </a:xfrm>
        </p:grpSpPr>
        <p:sp>
          <p:nvSpPr>
            <p:cNvPr id="98" name="Rectangle 92"/>
            <p:cNvSpPr>
              <a:spLocks noChangeArrowheads="1"/>
            </p:cNvSpPr>
            <p:nvPr/>
          </p:nvSpPr>
          <p:spPr bwMode="auto">
            <a:xfrm>
              <a:off x="463550" y="5583238"/>
              <a:ext cx="2822575" cy="369888"/>
            </a:xfrm>
            <a:prstGeom prst="rect">
              <a:avLst/>
            </a:prstGeom>
            <a:solidFill>
              <a:srgbClr val="E9E9E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3"/>
            <p:cNvSpPr>
              <a:spLocks noChangeArrowheads="1"/>
            </p:cNvSpPr>
            <p:nvPr/>
          </p:nvSpPr>
          <p:spPr bwMode="auto">
            <a:xfrm>
              <a:off x="3286125" y="5583238"/>
              <a:ext cx="1143000" cy="369888"/>
            </a:xfrm>
            <a:prstGeom prst="rect">
              <a:avLst/>
            </a:prstGeom>
            <a:solidFill>
              <a:srgbClr val="E9E9E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4"/>
            <p:cNvSpPr>
              <a:spLocks noChangeArrowheads="1"/>
            </p:cNvSpPr>
            <p:nvPr/>
          </p:nvSpPr>
          <p:spPr bwMode="auto">
            <a:xfrm>
              <a:off x="4429125" y="5583238"/>
              <a:ext cx="4270375" cy="371475"/>
            </a:xfrm>
            <a:prstGeom prst="rect">
              <a:avLst/>
            </a:prstGeom>
            <a:solidFill>
              <a:srgbClr val="E9E9E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Line 106"/>
            <p:cNvSpPr>
              <a:spLocks noChangeShapeType="1"/>
            </p:cNvSpPr>
            <p:nvPr/>
          </p:nvSpPr>
          <p:spPr bwMode="auto">
            <a:xfrm>
              <a:off x="457200" y="5954713"/>
              <a:ext cx="8248650" cy="0"/>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4"/>
            <p:cNvSpPr>
              <a:spLocks noChangeArrowheads="1"/>
            </p:cNvSpPr>
            <p:nvPr/>
          </p:nvSpPr>
          <p:spPr bwMode="auto">
            <a:xfrm>
              <a:off x="533400" y="5654675"/>
              <a:ext cx="2246313"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rgbClr val="000000"/>
                  </a:solidFill>
                  <a:effectLst/>
                  <a:latin typeface="Calibri" panose="020F0502020204030204" pitchFamily="34" charset="0"/>
                </a:rPr>
                <a:t>Daily Data Growth Rate (MB)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1" name="Rectangle 135"/>
            <p:cNvSpPr>
              <a:spLocks noChangeArrowheads="1"/>
            </p:cNvSpPr>
            <p:nvPr/>
          </p:nvSpPr>
          <p:spPr bwMode="auto">
            <a:xfrm>
              <a:off x="3354388" y="5654675"/>
              <a:ext cx="839788"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Calibri" panose="020F0502020204030204" pitchFamily="34" charset="0"/>
                </a:rPr>
                <a:t>206.25MB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2" name="Rectangle 136"/>
            <p:cNvSpPr>
              <a:spLocks noChangeArrowheads="1"/>
            </p:cNvSpPr>
            <p:nvPr/>
          </p:nvSpPr>
          <p:spPr bwMode="auto">
            <a:xfrm>
              <a:off x="4498975" y="5654675"/>
              <a:ext cx="1960563"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000000"/>
                  </a:solidFill>
                  <a:effectLst/>
                  <a:latin typeface="Calibri" panose="020F0502020204030204" pitchFamily="34" charset="0"/>
                </a:rPr>
                <a:t>13,200 trips at 16KB / trip</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grpSp>
        <p:nvGrpSpPr>
          <p:cNvPr id="12" name="Group 152"/>
          <p:cNvGrpSpPr/>
          <p:nvPr/>
        </p:nvGrpSpPr>
        <p:grpSpPr>
          <a:xfrm>
            <a:off x="457200" y="5953125"/>
            <a:ext cx="8248650" cy="371476"/>
            <a:chOff x="457200" y="5953125"/>
            <a:chExt cx="8248650" cy="371476"/>
          </a:xfrm>
        </p:grpSpPr>
        <p:sp>
          <p:nvSpPr>
            <p:cNvPr id="101" name="Rectangle 95"/>
            <p:cNvSpPr>
              <a:spLocks noChangeArrowheads="1"/>
            </p:cNvSpPr>
            <p:nvPr/>
          </p:nvSpPr>
          <p:spPr bwMode="auto">
            <a:xfrm>
              <a:off x="463550" y="5953125"/>
              <a:ext cx="2822575" cy="371475"/>
            </a:xfrm>
            <a:prstGeom prst="rect">
              <a:avLst/>
            </a:prstGeom>
            <a:solidFill>
              <a:srgbClr val="D1D1D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6"/>
            <p:cNvSpPr>
              <a:spLocks noChangeArrowheads="1"/>
            </p:cNvSpPr>
            <p:nvPr/>
          </p:nvSpPr>
          <p:spPr bwMode="auto">
            <a:xfrm>
              <a:off x="3286125" y="5953125"/>
              <a:ext cx="1143000" cy="371475"/>
            </a:xfrm>
            <a:prstGeom prst="rect">
              <a:avLst/>
            </a:prstGeom>
            <a:solidFill>
              <a:srgbClr val="D1D1D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97"/>
            <p:cNvSpPr>
              <a:spLocks noChangeArrowheads="1"/>
            </p:cNvSpPr>
            <p:nvPr/>
          </p:nvSpPr>
          <p:spPr bwMode="auto">
            <a:xfrm>
              <a:off x="4429125" y="5954713"/>
              <a:ext cx="4270375" cy="369888"/>
            </a:xfrm>
            <a:prstGeom prst="rect">
              <a:avLst/>
            </a:prstGeom>
            <a:solidFill>
              <a:srgbClr val="D1D1D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Line 110"/>
            <p:cNvSpPr>
              <a:spLocks noChangeShapeType="1"/>
            </p:cNvSpPr>
            <p:nvPr/>
          </p:nvSpPr>
          <p:spPr bwMode="auto">
            <a:xfrm>
              <a:off x="457200" y="6324600"/>
              <a:ext cx="8248650" cy="0"/>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37"/>
            <p:cNvSpPr>
              <a:spLocks noChangeArrowheads="1"/>
            </p:cNvSpPr>
            <p:nvPr/>
          </p:nvSpPr>
          <p:spPr bwMode="auto">
            <a:xfrm>
              <a:off x="533400" y="6022975"/>
              <a:ext cx="2820988" cy="28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rgbClr val="000000"/>
                  </a:solidFill>
                  <a:effectLst/>
                  <a:latin typeface="Calibri" panose="020F0502020204030204" pitchFamily="34" charset="0"/>
                </a:rPr>
                <a:t>Total Storage for First 3 Years (GB)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4" name="Rectangle 138"/>
            <p:cNvSpPr>
              <a:spLocks noChangeArrowheads="1"/>
            </p:cNvSpPr>
            <p:nvPr/>
          </p:nvSpPr>
          <p:spPr bwMode="auto">
            <a:xfrm>
              <a:off x="3354388" y="6022975"/>
              <a:ext cx="854075" cy="28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Calibri" panose="020F0502020204030204" pitchFamily="34" charset="0"/>
                </a:rPr>
                <a:t>223.79GB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5" name="Rectangle 139"/>
            <p:cNvSpPr>
              <a:spLocks noChangeArrowheads="1"/>
            </p:cNvSpPr>
            <p:nvPr/>
          </p:nvSpPr>
          <p:spPr bwMode="auto">
            <a:xfrm>
              <a:off x="4498975" y="6022975"/>
              <a:ext cx="2478088" cy="28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rgbClr val="000000"/>
                  </a:solidFill>
                  <a:effectLst/>
                  <a:latin typeface="Calibri" panose="020F0502020204030204" pitchFamily="34" charset="0"/>
                </a:rPr>
                <a:t>3.24GB + (207.25 x 365 x 3)MB</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anim calcmode="lin" valueType="num">
                                      <p:cBhvr>
                                        <p:cTn id="29" dur="500" fill="hold"/>
                                        <p:tgtEl>
                                          <p:spTgt spid="8"/>
                                        </p:tgtEl>
                                        <p:attrNameLst>
                                          <p:attrName>ppt_x</p:attrName>
                                        </p:attrNameLst>
                                      </p:cBhvr>
                                      <p:tavLst>
                                        <p:tav tm="0">
                                          <p:val>
                                            <p:strVal val="#ppt_x"/>
                                          </p:val>
                                        </p:tav>
                                        <p:tav tm="100000">
                                          <p:val>
                                            <p:strVal val="#ppt_x"/>
                                          </p:val>
                                        </p:tav>
                                      </p:tavLst>
                                    </p:anim>
                                    <p:anim calcmode="lin" valueType="num">
                                      <p:cBhvr>
                                        <p:cTn id="30"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anim calcmode="lin" valueType="num">
                                      <p:cBhvr>
                                        <p:cTn id="36" dur="500" fill="hold"/>
                                        <p:tgtEl>
                                          <p:spTgt spid="9"/>
                                        </p:tgtEl>
                                        <p:attrNameLst>
                                          <p:attrName>ppt_x</p:attrName>
                                        </p:attrNameLst>
                                      </p:cBhvr>
                                      <p:tavLst>
                                        <p:tav tm="0">
                                          <p:val>
                                            <p:strVal val="#ppt_x"/>
                                          </p:val>
                                        </p:tav>
                                        <p:tav tm="100000">
                                          <p:val>
                                            <p:strVal val="#ppt_x"/>
                                          </p:val>
                                        </p:tav>
                                      </p:tavLst>
                                    </p:anim>
                                    <p:anim calcmode="lin" valueType="num">
                                      <p:cBhvr>
                                        <p:cTn id="37"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anim calcmode="lin" valueType="num">
                                      <p:cBhvr>
                                        <p:cTn id="43" dur="500" fill="hold"/>
                                        <p:tgtEl>
                                          <p:spTgt spid="10"/>
                                        </p:tgtEl>
                                        <p:attrNameLst>
                                          <p:attrName>ppt_x</p:attrName>
                                        </p:attrNameLst>
                                      </p:cBhvr>
                                      <p:tavLst>
                                        <p:tav tm="0">
                                          <p:val>
                                            <p:strVal val="#ppt_x"/>
                                          </p:val>
                                        </p:tav>
                                        <p:tav tm="100000">
                                          <p:val>
                                            <p:strVal val="#ppt_x"/>
                                          </p:val>
                                        </p:tav>
                                      </p:tavLst>
                                    </p:anim>
                                    <p:anim calcmode="lin" valueType="num">
                                      <p:cBhvr>
                                        <p:cTn id="4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anim calcmode="lin" valueType="num">
                                      <p:cBhvr>
                                        <p:cTn id="50" dur="500" fill="hold"/>
                                        <p:tgtEl>
                                          <p:spTgt spid="11"/>
                                        </p:tgtEl>
                                        <p:attrNameLst>
                                          <p:attrName>ppt_x</p:attrName>
                                        </p:attrNameLst>
                                      </p:cBhvr>
                                      <p:tavLst>
                                        <p:tav tm="0">
                                          <p:val>
                                            <p:strVal val="#ppt_x"/>
                                          </p:val>
                                        </p:tav>
                                        <p:tav tm="100000">
                                          <p:val>
                                            <p:strVal val="#ppt_x"/>
                                          </p:val>
                                        </p:tav>
                                      </p:tavLst>
                                    </p:anim>
                                    <p:anim calcmode="lin" valueType="num">
                                      <p:cBhvr>
                                        <p:cTn id="51"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anim calcmode="lin" valueType="num">
                                      <p:cBhvr>
                                        <p:cTn id="57" dur="500" fill="hold"/>
                                        <p:tgtEl>
                                          <p:spTgt spid="12"/>
                                        </p:tgtEl>
                                        <p:attrNameLst>
                                          <p:attrName>ppt_x</p:attrName>
                                        </p:attrNameLst>
                                      </p:cBhvr>
                                      <p:tavLst>
                                        <p:tav tm="0">
                                          <p:val>
                                            <p:strVal val="#ppt_x"/>
                                          </p:val>
                                        </p:tav>
                                        <p:tav tm="100000">
                                          <p:val>
                                            <p:strVal val="#ppt_x"/>
                                          </p:val>
                                        </p:tav>
                                      </p:tavLst>
                                    </p:anim>
                                    <p:anim calcmode="lin" valueType="num">
                                      <p:cBhvr>
                                        <p:cTn id="58"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Urban</Template>
  <TotalTime>2432</TotalTime>
  <Words>1425</Words>
  <Application>Microsoft Office PowerPoint</Application>
  <PresentationFormat>On-screen Show (4:3)</PresentationFormat>
  <Paragraphs>306</Paragraphs>
  <Slides>33</Slides>
  <Notes>28</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Urban</vt:lpstr>
      <vt:lpstr>Ütopia A technical solution to unifying the Boston Taxi experience</vt:lpstr>
      <vt:lpstr>The Problem</vt:lpstr>
      <vt:lpstr>Business Case</vt:lpstr>
      <vt:lpstr>Why? </vt:lpstr>
      <vt:lpstr>As-Is</vt:lpstr>
      <vt:lpstr>To Be</vt:lpstr>
      <vt:lpstr>Technical Overview</vt:lpstr>
      <vt:lpstr>Architecture</vt:lpstr>
      <vt:lpstr>System Metrics</vt:lpstr>
      <vt:lpstr>Ütopia’s integration Plan</vt:lpstr>
      <vt:lpstr>Approach</vt:lpstr>
      <vt:lpstr>Project Team</vt:lpstr>
      <vt:lpstr>Team Responsibilities</vt:lpstr>
      <vt:lpstr>Envisioning and Speculating</vt:lpstr>
      <vt:lpstr>Exploring and Adapting</vt:lpstr>
      <vt:lpstr>Improving and Evolving</vt:lpstr>
      <vt:lpstr>Launch and Support</vt:lpstr>
      <vt:lpstr>Operational Readiness</vt:lpstr>
      <vt:lpstr>Change Management</vt:lpstr>
      <vt:lpstr>Slide 20</vt:lpstr>
      <vt:lpstr>User Enablement</vt:lpstr>
      <vt:lpstr>Demo</vt:lpstr>
      <vt:lpstr>Demo</vt:lpstr>
      <vt:lpstr>Demo</vt:lpstr>
      <vt:lpstr>Demo</vt:lpstr>
      <vt:lpstr>Demo</vt:lpstr>
      <vt:lpstr>Demo</vt:lpstr>
      <vt:lpstr>Demo</vt:lpstr>
      <vt:lpstr>Demo</vt:lpstr>
      <vt:lpstr>SUCCESS METRICS</vt:lpstr>
      <vt:lpstr>KEY PERFORMACE INDICATORS (KPI)</vt:lpstr>
      <vt:lpstr>TAXI ADVISORY COMMITTEE (TAC)</vt:lpstr>
      <vt:lpstr>Slide 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zenrabbit14@gmail.com</dc:creator>
  <cp:lastModifiedBy>zenrabbit14@gmail.com</cp:lastModifiedBy>
  <cp:revision>69</cp:revision>
  <dcterms:created xsi:type="dcterms:W3CDTF">2015-07-01T23:41:32Z</dcterms:created>
  <dcterms:modified xsi:type="dcterms:W3CDTF">2015-08-05T20:23:40Z</dcterms:modified>
</cp:coreProperties>
</file>